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60"/>
  </p:notesMasterIdLst>
  <p:handoutMasterIdLst>
    <p:handoutMasterId r:id="rId261"/>
  </p:handoutMasterIdLst>
  <p:sldIdLst>
    <p:sldId id="259" r:id="rId2"/>
    <p:sldId id="485" r:id="rId3"/>
    <p:sldId id="287" r:id="rId4"/>
    <p:sldId id="293" r:id="rId5"/>
    <p:sldId id="296" r:id="rId6"/>
    <p:sldId id="297" r:id="rId7"/>
    <p:sldId id="295" r:id="rId8"/>
    <p:sldId id="298" r:id="rId9"/>
    <p:sldId id="299" r:id="rId10"/>
    <p:sldId id="300" r:id="rId11"/>
    <p:sldId id="752" r:id="rId12"/>
    <p:sldId id="490" r:id="rId13"/>
    <p:sldId id="301" r:id="rId14"/>
    <p:sldId id="302" r:id="rId15"/>
    <p:sldId id="303" r:id="rId16"/>
    <p:sldId id="304" r:id="rId17"/>
    <p:sldId id="305" r:id="rId18"/>
    <p:sldId id="494" r:id="rId19"/>
    <p:sldId id="306" r:id="rId20"/>
    <p:sldId id="307" r:id="rId21"/>
    <p:sldId id="308" r:id="rId22"/>
    <p:sldId id="309" r:id="rId23"/>
    <p:sldId id="310" r:id="rId24"/>
    <p:sldId id="773" r:id="rId25"/>
    <p:sldId id="311" r:id="rId26"/>
    <p:sldId id="312" r:id="rId27"/>
    <p:sldId id="313" r:id="rId28"/>
    <p:sldId id="495" r:id="rId29"/>
    <p:sldId id="464" r:id="rId30"/>
    <p:sldId id="465" r:id="rId31"/>
    <p:sldId id="466" r:id="rId32"/>
    <p:sldId id="467" r:id="rId33"/>
    <p:sldId id="468" r:id="rId34"/>
    <p:sldId id="469" r:id="rId35"/>
    <p:sldId id="470" r:id="rId36"/>
    <p:sldId id="471" r:id="rId37"/>
    <p:sldId id="496" r:id="rId38"/>
    <p:sldId id="472" r:id="rId39"/>
    <p:sldId id="473" r:id="rId40"/>
    <p:sldId id="314" r:id="rId41"/>
    <p:sldId id="315" r:id="rId42"/>
    <p:sldId id="316" r:id="rId43"/>
    <p:sldId id="317" r:id="rId44"/>
    <p:sldId id="318" r:id="rId45"/>
    <p:sldId id="553" r:id="rId46"/>
    <p:sldId id="319" r:id="rId47"/>
    <p:sldId id="320" r:id="rId48"/>
    <p:sldId id="321" r:id="rId49"/>
    <p:sldId id="322" r:id="rId50"/>
    <p:sldId id="323" r:id="rId51"/>
    <p:sldId id="556" r:id="rId52"/>
    <p:sldId id="512" r:id="rId53"/>
    <p:sldId id="508" r:id="rId54"/>
    <p:sldId id="763" r:id="rId55"/>
    <p:sldId id="764" r:id="rId56"/>
    <p:sldId id="324" r:id="rId57"/>
    <p:sldId id="325" r:id="rId58"/>
    <p:sldId id="775" r:id="rId59"/>
    <p:sldId id="774" r:id="rId60"/>
    <p:sldId id="326" r:id="rId61"/>
    <p:sldId id="327" r:id="rId62"/>
    <p:sldId id="497" r:id="rId63"/>
    <p:sldId id="328" r:id="rId64"/>
    <p:sldId id="330" r:id="rId65"/>
    <p:sldId id="511" r:id="rId66"/>
    <p:sldId id="332" r:id="rId67"/>
    <p:sldId id="509" r:id="rId68"/>
    <p:sldId id="510" r:id="rId69"/>
    <p:sldId id="333" r:id="rId70"/>
    <p:sldId id="334" r:id="rId71"/>
    <p:sldId id="557" r:id="rId72"/>
    <p:sldId id="765" r:id="rId73"/>
    <p:sldId id="558" r:id="rId74"/>
    <p:sldId id="335" r:id="rId75"/>
    <p:sldId id="513" r:id="rId76"/>
    <p:sldId id="336" r:id="rId77"/>
    <p:sldId id="337" r:id="rId78"/>
    <p:sldId id="338" r:id="rId79"/>
    <p:sldId id="339" r:id="rId80"/>
    <p:sldId id="340" r:id="rId81"/>
    <p:sldId id="341" r:id="rId82"/>
    <p:sldId id="514" r:id="rId83"/>
    <p:sldId id="555"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515" r:id="rId99"/>
    <p:sldId id="766" r:id="rId100"/>
    <p:sldId id="356" r:id="rId101"/>
    <p:sldId id="753" r:id="rId102"/>
    <p:sldId id="629" r:id="rId103"/>
    <p:sldId id="630" r:id="rId104"/>
    <p:sldId id="631" r:id="rId105"/>
    <p:sldId id="632" r:id="rId106"/>
    <p:sldId id="633" r:id="rId107"/>
    <p:sldId id="634" r:id="rId108"/>
    <p:sldId id="635" r:id="rId109"/>
    <p:sldId id="636" r:id="rId110"/>
    <p:sldId id="637" r:id="rId111"/>
    <p:sldId id="776" r:id="rId112"/>
    <p:sldId id="638" r:id="rId113"/>
    <p:sldId id="639" r:id="rId114"/>
    <p:sldId id="767" r:id="rId115"/>
    <p:sldId id="754" r:id="rId116"/>
    <p:sldId id="692" r:id="rId117"/>
    <p:sldId id="693" r:id="rId118"/>
    <p:sldId id="694" r:id="rId119"/>
    <p:sldId id="686" r:id="rId120"/>
    <p:sldId id="687" r:id="rId121"/>
    <p:sldId id="688" r:id="rId122"/>
    <p:sldId id="689" r:id="rId123"/>
    <p:sldId id="690" r:id="rId124"/>
    <p:sldId id="623" r:id="rId125"/>
    <p:sldId id="624" r:id="rId126"/>
    <p:sldId id="625" r:id="rId127"/>
    <p:sldId id="626" r:id="rId128"/>
    <p:sldId id="627" r:id="rId129"/>
    <p:sldId id="628" r:id="rId130"/>
    <p:sldId id="755" r:id="rId131"/>
    <p:sldId id="668" r:id="rId132"/>
    <p:sldId id="669" r:id="rId133"/>
    <p:sldId id="670" r:id="rId134"/>
    <p:sldId id="671" r:id="rId135"/>
    <p:sldId id="672" r:id="rId136"/>
    <p:sldId id="673" r:id="rId137"/>
    <p:sldId id="674" r:id="rId138"/>
    <p:sldId id="675" r:id="rId139"/>
    <p:sldId id="676" r:id="rId140"/>
    <p:sldId id="677" r:id="rId141"/>
    <p:sldId id="678" r:id="rId142"/>
    <p:sldId id="679" r:id="rId143"/>
    <p:sldId id="680" r:id="rId144"/>
    <p:sldId id="681" r:id="rId145"/>
    <p:sldId id="682" r:id="rId146"/>
    <p:sldId id="683" r:id="rId147"/>
    <p:sldId id="684" r:id="rId148"/>
    <p:sldId id="685" r:id="rId149"/>
    <p:sldId id="707" r:id="rId150"/>
    <p:sldId id="714" r:id="rId151"/>
    <p:sldId id="756" r:id="rId152"/>
    <p:sldId id="570" r:id="rId153"/>
    <p:sldId id="571" r:id="rId154"/>
    <p:sldId id="709" r:id="rId155"/>
    <p:sldId id="708" r:id="rId156"/>
    <p:sldId id="584" r:id="rId157"/>
    <p:sldId id="585" r:id="rId158"/>
    <p:sldId id="715" r:id="rId159"/>
    <p:sldId id="716" r:id="rId160"/>
    <p:sldId id="586" r:id="rId161"/>
    <p:sldId id="587" r:id="rId162"/>
    <p:sldId id="572" r:id="rId163"/>
    <p:sldId id="710" r:id="rId164"/>
    <p:sldId id="574" r:id="rId165"/>
    <p:sldId id="711" r:id="rId166"/>
    <p:sldId id="712" r:id="rId167"/>
    <p:sldId id="575" r:id="rId168"/>
    <p:sldId id="577" r:id="rId169"/>
    <p:sldId id="578" r:id="rId170"/>
    <p:sldId id="579" r:id="rId171"/>
    <p:sldId id="580" r:id="rId172"/>
    <p:sldId id="581" r:id="rId173"/>
    <p:sldId id="699" r:id="rId174"/>
    <p:sldId id="704" r:id="rId175"/>
    <p:sldId id="700" r:id="rId176"/>
    <p:sldId id="713" r:id="rId177"/>
    <p:sldId id="769" r:id="rId178"/>
    <p:sldId id="770" r:id="rId179"/>
    <p:sldId id="583" r:id="rId180"/>
    <p:sldId id="717" r:id="rId181"/>
    <p:sldId id="701" r:id="rId182"/>
    <p:sldId id="702" r:id="rId183"/>
    <p:sldId id="706" r:id="rId184"/>
    <p:sldId id="757" r:id="rId185"/>
    <p:sldId id="722" r:id="rId186"/>
    <p:sldId id="723" r:id="rId187"/>
    <p:sldId id="724" r:id="rId188"/>
    <p:sldId id="725" r:id="rId189"/>
    <p:sldId id="726" r:id="rId190"/>
    <p:sldId id="727" r:id="rId191"/>
    <p:sldId id="728" r:id="rId192"/>
    <p:sldId id="729" r:id="rId193"/>
    <p:sldId id="730" r:id="rId194"/>
    <p:sldId id="731" r:id="rId195"/>
    <p:sldId id="732" r:id="rId196"/>
    <p:sldId id="733" r:id="rId197"/>
    <p:sldId id="734" r:id="rId198"/>
    <p:sldId id="735" r:id="rId199"/>
    <p:sldId id="736" r:id="rId200"/>
    <p:sldId id="737" r:id="rId201"/>
    <p:sldId id="738" r:id="rId202"/>
    <p:sldId id="739" r:id="rId203"/>
    <p:sldId id="740" r:id="rId204"/>
    <p:sldId id="741" r:id="rId205"/>
    <p:sldId id="742" r:id="rId206"/>
    <p:sldId id="743" r:id="rId207"/>
    <p:sldId id="744" r:id="rId208"/>
    <p:sldId id="745" r:id="rId209"/>
    <p:sldId id="746" r:id="rId210"/>
    <p:sldId id="747" r:id="rId211"/>
    <p:sldId id="748" r:id="rId212"/>
    <p:sldId id="749" r:id="rId213"/>
    <p:sldId id="750" r:id="rId214"/>
    <p:sldId id="751" r:id="rId215"/>
    <p:sldId id="761" r:id="rId216"/>
    <p:sldId id="762" r:id="rId217"/>
    <p:sldId id="758" r:id="rId218"/>
    <p:sldId id="640" r:id="rId219"/>
    <p:sldId id="641" r:id="rId220"/>
    <p:sldId id="642" r:id="rId221"/>
    <p:sldId id="643" r:id="rId222"/>
    <p:sldId id="646" r:id="rId223"/>
    <p:sldId id="647" r:id="rId224"/>
    <p:sldId id="648" r:id="rId225"/>
    <p:sldId id="649" r:id="rId226"/>
    <p:sldId id="718" r:id="rId227"/>
    <p:sldId id="719" r:id="rId228"/>
    <p:sldId id="650" r:id="rId229"/>
    <p:sldId id="651" r:id="rId230"/>
    <p:sldId id="652" r:id="rId231"/>
    <p:sldId id="653" r:id="rId232"/>
    <p:sldId id="654" r:id="rId233"/>
    <p:sldId id="655" r:id="rId234"/>
    <p:sldId id="656" r:id="rId235"/>
    <p:sldId id="657" r:id="rId236"/>
    <p:sldId id="658" r:id="rId237"/>
    <p:sldId id="659" r:id="rId238"/>
    <p:sldId id="760" r:id="rId239"/>
    <p:sldId id="768" r:id="rId240"/>
    <p:sldId id="759" r:id="rId241"/>
    <p:sldId id="720" r:id="rId242"/>
    <p:sldId id="589" r:id="rId243"/>
    <p:sldId id="590" r:id="rId244"/>
    <p:sldId id="591" r:id="rId245"/>
    <p:sldId id="592" r:id="rId246"/>
    <p:sldId id="593" r:id="rId247"/>
    <p:sldId id="594" r:id="rId248"/>
    <p:sldId id="595" r:id="rId249"/>
    <p:sldId id="596" r:id="rId250"/>
    <p:sldId id="597" r:id="rId251"/>
    <p:sldId id="598" r:id="rId252"/>
    <p:sldId id="599" r:id="rId253"/>
    <p:sldId id="600" r:id="rId254"/>
    <p:sldId id="601" r:id="rId255"/>
    <p:sldId id="772" r:id="rId256"/>
    <p:sldId id="504" r:id="rId257"/>
    <p:sldId id="506" r:id="rId258"/>
    <p:sldId id="507" r:id="rId2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寒 王" initials="寒王" lastIdx="1" clrIdx="0">
    <p:extLst>
      <p:ext uri="{19B8F6BF-5375-455C-9EA6-DF929625EA0E}">
        <p15:presenceInfo xmlns:p15="http://schemas.microsoft.com/office/powerpoint/2012/main" userId="162dba6b6dc6da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7567" autoAdjust="0"/>
  </p:normalViewPr>
  <p:slideViewPr>
    <p:cSldViewPr snapToGrid="0">
      <p:cViewPr varScale="1">
        <p:scale>
          <a:sx n="66" d="100"/>
          <a:sy n="66" d="100"/>
        </p:scale>
        <p:origin x="1310" y="4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01T16:33:18.301"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2025/6/10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366316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17905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060545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58781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579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35302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81956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82571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630989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729372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066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4989261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33689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22952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4489892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43718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68988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0598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75521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58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39693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6678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356871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6864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9094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33983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20164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5112302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5270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66926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358297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1135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8092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05004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40949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23082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87166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1420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86135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596864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8408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902037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65225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881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11582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135789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83147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693967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24761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76633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637463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3549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61544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53626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8469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8446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761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40227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468955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04128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395491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82567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918636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11516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63281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0892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6363514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97204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2338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66285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7083770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77803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37003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365081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0666462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462355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40093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213382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2446141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06457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74473981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500281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4550366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980155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3988502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t>最小值永远在根节点 </a:t>
            </a:r>
            <a:r>
              <a:rPr lang="en-US" altLang="zh-CN" dirty="0"/>
              <a:t>array[1]</a:t>
            </a:r>
            <a:r>
              <a:rPr lang="zh-CN" altLang="en-US" dirty="0"/>
              <a:t>。</a:t>
            </a:r>
            <a:endParaRPr lang="en-US" altLang="zh-CN" dirty="0"/>
          </a:p>
          <a:p>
            <a:pPr>
              <a:buNone/>
            </a:pPr>
            <a:r>
              <a:rPr lang="en-US" altLang="zh-CN" dirty="0"/>
              <a:t>adjust()</a:t>
            </a:r>
            <a:r>
              <a:rPr lang="zh-CN" altLang="en-US" dirty="0"/>
              <a:t>：下沉一个节点，让它与左右孩子比较，一步步找到正确位置。</a:t>
            </a:r>
          </a:p>
          <a:p>
            <a:r>
              <a:rPr lang="en-US" altLang="zh-CN" dirty="0"/>
              <a:t>build()</a:t>
            </a:r>
            <a:r>
              <a:rPr lang="zh-CN" altLang="en-US" dirty="0"/>
              <a:t>：从下到上调用 </a:t>
            </a:r>
            <a:r>
              <a:rPr lang="en-US" altLang="zh-CN" dirty="0"/>
              <a:t>adjust()</a:t>
            </a:r>
            <a:r>
              <a:rPr lang="zh-CN" altLang="en-US" dirty="0"/>
              <a:t>，将无序数组一次性构造成小顶堆。</a:t>
            </a:r>
          </a:p>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2578699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6515592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5705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37488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741084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21237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894525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065402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10181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669382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05338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8363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84741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1460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72993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750176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595431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669276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2815541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186840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zh-CN" altLang="en-US" dirty="0"/>
              <a:t>在数组范围 </a:t>
            </a:r>
            <a:r>
              <a:rPr lang="en-US" altLang="zh-CN" dirty="0"/>
              <a:t>(k, m) </a:t>
            </a:r>
            <a:r>
              <a:rPr lang="zh-CN" altLang="en-US" dirty="0"/>
              <a:t>中找出 </a:t>
            </a:r>
            <a:r>
              <a:rPr lang="en-US" altLang="zh-CN" b="1" dirty="0"/>
              <a:t>parent == 0 </a:t>
            </a:r>
            <a:r>
              <a:rPr lang="zh-CN" altLang="en-US" b="1" dirty="0"/>
              <a:t>且权值最小的元素下标</a:t>
            </a:r>
            <a:r>
              <a:rPr lang="zh-CN" altLang="en-US" dirty="0"/>
              <a:t>。</a:t>
            </a:r>
          </a:p>
          <a:p>
            <a:pPr>
              <a:buNone/>
            </a:pPr>
            <a:r>
              <a:rPr lang="zh-CN" altLang="en-US" b="1" dirty="0"/>
              <a:t>逻辑：</a:t>
            </a:r>
            <a:endParaRPr lang="zh-CN" altLang="en-US" dirty="0"/>
          </a:p>
          <a:p>
            <a:pPr>
              <a:buFont typeface="Arial" panose="020B0604020202020204" pitchFamily="34" charset="0"/>
              <a:buChar char="•"/>
            </a:pPr>
            <a:r>
              <a:rPr lang="zh-CN" altLang="en-US" dirty="0"/>
              <a:t>不选已有父节点的结点（即跳过已经合并的结点）</a:t>
            </a:r>
          </a:p>
          <a:p>
            <a:pPr>
              <a:buFont typeface="Arial" panose="020B0604020202020204" pitchFamily="34" charset="0"/>
              <a:buChar char="•"/>
            </a:pPr>
            <a:r>
              <a:rPr lang="zh-CN" altLang="en-US" dirty="0"/>
              <a:t>返回还未合并的最小权值下标</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271251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606644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altLang="zh-CN" dirty="0"/>
              <a:t>a[]: </a:t>
            </a:r>
            <a:r>
              <a:rPr lang="zh-CN" altLang="en-US" dirty="0"/>
              <a:t>字符数组</a:t>
            </a:r>
          </a:p>
          <a:p>
            <a:pPr>
              <a:buNone/>
            </a:pPr>
            <a:r>
              <a:rPr lang="en-US" altLang="zh-CN" dirty="0"/>
              <a:t>w[]: </a:t>
            </a:r>
            <a:r>
              <a:rPr lang="zh-CN" altLang="en-US" dirty="0"/>
              <a:t>权值数组</a:t>
            </a:r>
          </a:p>
          <a:p>
            <a:r>
              <a:rPr lang="en-US" altLang="zh-CN" dirty="0"/>
              <a:t>n: </a:t>
            </a:r>
            <a:r>
              <a:rPr lang="zh-CN" altLang="en-US" dirty="0"/>
              <a:t>字符个数（叶子节点个数）</a:t>
            </a:r>
            <a:endParaRPr lang="en-US" altLang="zh-CN" dirty="0"/>
          </a:p>
          <a:p>
            <a:r>
              <a:rPr lang="zh-CN" altLang="en-US" dirty="0"/>
              <a:t>放在 </a:t>
            </a:r>
            <a:r>
              <a:rPr lang="en-US" altLang="zh-CN" dirty="0" err="1"/>
              <a:t>BBTree</a:t>
            </a:r>
            <a:r>
              <a:rPr lang="en-US" altLang="zh-CN" dirty="0"/>
              <a:t>[m-1] ~ </a:t>
            </a:r>
            <a:r>
              <a:rPr lang="en-US" altLang="zh-CN" dirty="0" err="1"/>
              <a:t>BBTree</a:t>
            </a:r>
            <a:r>
              <a:rPr lang="en-US" altLang="zh-CN" dirty="0"/>
              <a:t>[m-n]</a:t>
            </a:r>
            <a:r>
              <a:rPr lang="zh-CN" altLang="en-US" dirty="0"/>
              <a:t>，也就是数组尾部。</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693022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80547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9360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56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9090269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30204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709491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5212865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640570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969201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47590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584585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873248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2954158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34927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47869918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429970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2416413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5149208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034338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067695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997883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694250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431348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96464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555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592406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746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7158062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05276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44113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55517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254167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90055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779941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798498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672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566718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76263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4026198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46464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4731873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811555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26568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79967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6136629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164433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4267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2996105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084904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6626963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653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6971289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30777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926066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256281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570523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14025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35125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96741913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095993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77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158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1195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95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582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2606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10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63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572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638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5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7790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66303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197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28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688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3247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518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19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3382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165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1171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4334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462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2453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741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181613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38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938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举例递归： 阶乘、多行*输出，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个要素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效率问题：栈，每份局部变量的副本占用大量内存空间，现在编译器的优化大大提高了递归的时间效率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n)</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 n &lt; 2)</a:t>
            </a:r>
          </a:p>
          <a:p>
            <a:r>
              <a:rPr lang="en-US" altLang="zh-CN" sz="1200" b="0" i="0" kern="1200" dirty="0">
                <a:solidFill>
                  <a:schemeClr val="tx1"/>
                </a:solidFill>
                <a:effectLst/>
                <a:latin typeface="+mn-lt"/>
                <a:ea typeface="+mn-ea"/>
                <a:cs typeface="+mn-cs"/>
              </a:rPr>
              <a:t>return 1;</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(n-1)+</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(n-2));</a:t>
            </a:r>
          </a:p>
          <a:p>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尾递归，尾递归就是从最后开始计算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每递归一次就算出相应的结果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也就是说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函数调用出现在调用者函数的尾部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因为是尾部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所以根本没有必要去保存任何局部变量。</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ret1,int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if(n==0)</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ret1</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n-1,ret2,ret1+ret2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pPr marL="228600" indent="-228600" eaLnBrk="1" hangingPunct="1">
              <a:buAutoNum type="arabicPeriod"/>
            </a:pPr>
            <a:endParaRPr lang="zh-CN" altLang="zh-CN" dirty="0">
              <a:latin typeface="Arial" panose="020B0604020202020204" pitchFamily="34" charset="0"/>
            </a:endParaRP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755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72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5750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3626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9425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71073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025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109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18000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738588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10483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层次非递归，由二叉树到结点，每次都是单个结点，且不同，规模都是</a:t>
            </a:r>
            <a:r>
              <a:rPr lang="en-US" altLang="zh-CN" dirty="0">
                <a:latin typeface="Arial" panose="020B0604020202020204" pitchFamily="34" charset="0"/>
              </a:rPr>
              <a:t>1</a:t>
            </a:r>
            <a:r>
              <a:rPr lang="zh-CN" altLang="en-US" dirty="0">
                <a:latin typeface="Arial" panose="020B0604020202020204" pitchFamily="34" charset="0"/>
              </a:rPr>
              <a:t>，不存在规模的变化。</a:t>
            </a:r>
            <a:endParaRPr lang="en-US" altLang="zh-CN" dirty="0">
              <a:latin typeface="Arial" panose="020B0604020202020204" pitchFamily="34" charset="0"/>
            </a:endParaRPr>
          </a:p>
          <a:p>
            <a:pPr marL="0" indent="0" eaLnBrk="1" hangingPunct="1">
              <a:buNone/>
            </a:pPr>
            <a:r>
              <a:rPr lang="en-US" altLang="zh-CN" dirty="0">
                <a:latin typeface="Arial" panose="020B0604020202020204" pitchFamily="34" charset="0"/>
              </a:rPr>
              <a:t>      </a:t>
            </a:r>
            <a:r>
              <a:rPr lang="zh-CN" altLang="en-US" dirty="0">
                <a:latin typeface="Arial" panose="020B0604020202020204" pitchFamily="34" charset="0"/>
              </a:rPr>
              <a:t>前、中、后，递归，由二叉树到二叉树，由大规模到小规模</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层次是从上到下，从左到右访问，从可留下的痕迹看是先留下的先处理，是队列的逻辑，痕迹靠队列保留。</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递归从函数调用逻辑看是后进先出，可用栈替换递归。</a:t>
            </a:r>
            <a:endParaRPr lang="en-US" altLang="zh-CN" dirty="0">
              <a:latin typeface="Arial" panose="020B0604020202020204" pitchFamily="34" charset="0"/>
            </a:endParaRPr>
          </a:p>
          <a:p>
            <a:pPr marL="228600" indent="-228600" eaLnBrk="1" hangingPunct="1">
              <a:buAutoNum type="arabicPeriod" startAt="2"/>
            </a:pPr>
            <a:r>
              <a:rPr lang="zh-CN" altLang="en-US" dirty="0">
                <a:latin typeface="Arial" panose="020B0604020202020204" pitchFamily="34" charset="0"/>
              </a:rPr>
              <a:t>如果不用栈、也不用队列，如线性表，能保证</a:t>
            </a:r>
            <a:r>
              <a:rPr lang="en-US" altLang="zh-CN" dirty="0">
                <a:latin typeface="Arial" panose="020B0604020202020204" pitchFamily="34" charset="0"/>
              </a:rPr>
              <a:t>O(1)</a:t>
            </a:r>
            <a:r>
              <a:rPr lang="zh-CN" altLang="en-US" dirty="0">
                <a:latin typeface="Arial" panose="020B0604020202020204" pitchFamily="34" charset="0"/>
              </a:rPr>
              <a:t>时间效率吗？</a:t>
            </a:r>
            <a:endParaRPr lang="zh-CN" altLang="zh-CN" dirty="0">
              <a:latin typeface="Arial" panose="020B0604020202020204" pitchFamily="34" charset="0"/>
            </a:endParaRPr>
          </a:p>
        </p:txBody>
      </p:sp>
    </p:spTree>
    <p:extLst>
      <p:ext uri="{BB962C8B-B14F-4D97-AF65-F5344CB8AC3E}">
        <p14:creationId xmlns:p14="http://schemas.microsoft.com/office/powerpoint/2010/main" val="2921218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40754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9798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前序遍历中回溯靠谁，递归最拿手</a:t>
            </a:r>
            <a:endParaRPr lang="zh-CN" altLang="zh-CN" dirty="0">
              <a:latin typeface="Arial" panose="020B0604020202020204" pitchFamily="34" charset="0"/>
            </a:endParaRPr>
          </a:p>
        </p:txBody>
      </p:sp>
    </p:spTree>
    <p:extLst>
      <p:ext uri="{BB962C8B-B14F-4D97-AF65-F5344CB8AC3E}">
        <p14:creationId xmlns:p14="http://schemas.microsoft.com/office/powerpoint/2010/main" val="32448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744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08689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4804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1176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813605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0485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211221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zh-CN" altLang="en-US" dirty="0"/>
              <a:t>使用一个栈来保存还未访问右子树的结点；</a:t>
            </a:r>
          </a:p>
          <a:p>
            <a:pPr>
              <a:buNone/>
            </a:pPr>
            <a:r>
              <a:rPr lang="zh-CN" altLang="en-US" dirty="0"/>
              <a:t>每到一个结点：</a:t>
            </a:r>
          </a:p>
          <a:p>
            <a:pPr>
              <a:buFont typeface="Arial" panose="020B0604020202020204" pitchFamily="34" charset="0"/>
              <a:buChar char="•"/>
            </a:pPr>
            <a:r>
              <a:rPr lang="zh-CN" altLang="en-US" dirty="0"/>
              <a:t>访问它；</a:t>
            </a:r>
          </a:p>
          <a:p>
            <a:pPr>
              <a:buFont typeface="Arial" panose="020B0604020202020204" pitchFamily="34" charset="0"/>
              <a:buChar char="•"/>
            </a:pPr>
            <a:r>
              <a:rPr lang="zh-CN" altLang="en-US" dirty="0"/>
              <a:t>入栈；</a:t>
            </a:r>
          </a:p>
          <a:p>
            <a:pPr>
              <a:buFont typeface="Arial" panose="020B0604020202020204" pitchFamily="34" charset="0"/>
              <a:buChar char="•"/>
            </a:pPr>
            <a:r>
              <a:rPr lang="zh-CN" altLang="en-US" dirty="0"/>
              <a:t>沿左子树一直往下；</a:t>
            </a:r>
          </a:p>
          <a:p>
            <a:r>
              <a:rPr lang="zh-CN" altLang="en-US" dirty="0"/>
              <a:t>当左子树走到底，开始从栈中回退，转向右子树</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341863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zh-CN" altLang="en-US" dirty="0"/>
              <a:t>使用一个栈来保存还未访问右子树的结点；</a:t>
            </a:r>
          </a:p>
          <a:p>
            <a:pPr>
              <a:buNone/>
            </a:pPr>
            <a:r>
              <a:rPr lang="zh-CN" altLang="en-US" dirty="0"/>
              <a:t>每到一个结点：</a:t>
            </a:r>
          </a:p>
          <a:p>
            <a:pPr>
              <a:buFont typeface="Arial" panose="020B0604020202020204" pitchFamily="34" charset="0"/>
              <a:buChar char="•"/>
            </a:pPr>
            <a:r>
              <a:rPr lang="zh-CN" altLang="en-US" dirty="0"/>
              <a:t>访问它；</a:t>
            </a:r>
          </a:p>
          <a:p>
            <a:pPr>
              <a:buFont typeface="Arial" panose="020B0604020202020204" pitchFamily="34" charset="0"/>
              <a:buChar char="•"/>
            </a:pPr>
            <a:r>
              <a:rPr lang="zh-CN" altLang="en-US" dirty="0"/>
              <a:t>入栈；</a:t>
            </a:r>
          </a:p>
          <a:p>
            <a:pPr>
              <a:buFont typeface="Arial" panose="020B0604020202020204" pitchFamily="34" charset="0"/>
              <a:buChar char="•"/>
            </a:pPr>
            <a:r>
              <a:rPr lang="zh-CN" altLang="en-US" dirty="0"/>
              <a:t>沿左子树一直往下；</a:t>
            </a:r>
          </a:p>
          <a:p>
            <a:r>
              <a:rPr lang="zh-CN" altLang="en-US" dirty="0"/>
              <a:t>当左子树走到底，开始从栈中回退，转向右子树</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05987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24912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11225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242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4936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dirty="0"/>
              <a:t>一路向左走，把所有左子结点都压栈；</a:t>
            </a:r>
          </a:p>
          <a:p>
            <a:pPr>
              <a:buNone/>
            </a:pPr>
            <a:r>
              <a:rPr lang="zh-CN" altLang="en-US" dirty="0"/>
              <a:t>当走到底后开始回退，访问节点；</a:t>
            </a:r>
          </a:p>
          <a:p>
            <a:pPr>
              <a:buNone/>
            </a:pPr>
            <a:r>
              <a:rPr lang="zh-CN" altLang="en-US" dirty="0"/>
              <a:t>若该节点有右子树，就对右子树</a:t>
            </a:r>
            <a:r>
              <a:rPr lang="zh-CN" altLang="en-US" b="1" dirty="0"/>
              <a:t>重复步骤 </a:t>
            </a:r>
            <a:r>
              <a:rPr lang="en-US" altLang="zh-CN" b="1" dirty="0"/>
              <a:t>1</a:t>
            </a:r>
            <a:r>
              <a:rPr lang="zh-CN" altLang="en-US" dirty="0"/>
              <a:t>；</a:t>
            </a:r>
          </a:p>
          <a:p>
            <a:r>
              <a:rPr lang="zh-CN" altLang="en-US" dirty="0"/>
              <a:t>栈空时，遍历结束</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82</a:t>
            </a:fld>
            <a:endParaRPr lang="zh-CN" altLang="en-US"/>
          </a:p>
        </p:txBody>
      </p:sp>
    </p:spTree>
    <p:extLst>
      <p:ext uri="{BB962C8B-B14F-4D97-AF65-F5344CB8AC3E}">
        <p14:creationId xmlns:p14="http://schemas.microsoft.com/office/powerpoint/2010/main" val="31174224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40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178421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51432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14096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465636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267490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70461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42323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151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3629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02230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167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60353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1026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2600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51399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0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627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2046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401613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04313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8419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3255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NULL"/></Relationships>
</file>

<file path=ppt/slides/_rels/slide18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8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415541" y="4135278"/>
            <a:ext cx="5741504" cy="899510"/>
          </a:xfrm>
        </p:spPr>
        <p:txBody>
          <a:bodyPr/>
          <a:lstStyle/>
          <a:p>
            <a:r>
              <a:rPr lang="zh-CN" altLang="en-US" dirty="0">
                <a:latin typeface="华文楷体" panose="02010600040101010101" pitchFamily="2" charset="-122"/>
                <a:ea typeface="华文楷体" panose="02010600040101010101" pitchFamily="2" charset="-122"/>
              </a:rPr>
              <a:t>第四章 树</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64492" y="5034788"/>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a:latin typeface="华文楷体" panose="02010600040101010101" pitchFamily="2" charset="-122"/>
                <a:ea typeface="华文楷体" panose="02010600040101010101" pitchFamily="2" charset="-122"/>
              </a:rPr>
              <a:t>张同珍</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树的物理结构：</a:t>
            </a:r>
          </a:p>
        </p:txBody>
      </p:sp>
      <p:sp>
        <p:nvSpPr>
          <p:cNvPr id="3" name="Rectangle 3"/>
          <p:cNvSpPr>
            <a:spLocks noChangeArrowheads="1"/>
          </p:cNvSpPr>
          <p:nvPr/>
        </p:nvSpPr>
        <p:spPr bwMode="auto">
          <a:xfrm>
            <a:off x="278296" y="1448518"/>
            <a:ext cx="1154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457200"/>
            <a:r>
              <a:rPr lang="zh-CN" altLang="zh-CN" sz="2800" b="1" dirty="0">
                <a:latin typeface="华文楷体" pitchFamily="2" charset="-122"/>
                <a:ea typeface="华文楷体" pitchFamily="2" charset="-122"/>
              </a:rPr>
              <a:t>顺序结构？</a:t>
            </a:r>
            <a:r>
              <a:rPr lang="zh-CN" altLang="zh-CN" sz="2800" dirty="0">
                <a:latin typeface="华文楷体" pitchFamily="2" charset="-122"/>
                <a:ea typeface="华文楷体" pitchFamily="2" charset="-122"/>
              </a:rPr>
              <a:t>顺序结构中元素值的存储容易，元素间的层次关系如何用顺序结构来存储？一个想法是在存储元素的分量中附加表明其父子关系的信息，即每个结点除了存储元素的值还存储父子关系的信息。由于树中每个结点的孩子个数都不一样，结点结构中设置几个字段来保存孩子结点的地址信息？预留多了浪费空间，预留少了无法增加孩子结点，用顺序结构不经济。</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b="1" dirty="0">
                <a:latin typeface="华文楷体" pitchFamily="2" charset="-122"/>
                <a:ea typeface="华文楷体" pitchFamily="2" charset="-122"/>
              </a:rPr>
              <a:t>链式结构？</a:t>
            </a:r>
            <a:r>
              <a:rPr lang="zh-CN" altLang="zh-CN" sz="2800" dirty="0">
                <a:latin typeface="华文楷体" pitchFamily="2" charset="-122"/>
                <a:ea typeface="华文楷体" pitchFamily="2" charset="-122"/>
              </a:rPr>
              <a:t>因每个结点的地址不连续，更要通过设置附加的字段来指明父子关系，显然它也存在着结点中孩子指针个数不好预估的问题。</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dirty="0">
                <a:latin typeface="华文楷体" pitchFamily="2" charset="-122"/>
                <a:ea typeface="华文楷体" pitchFamily="2" charset="-122"/>
              </a:rPr>
              <a:t>没有合适的物理存储做基础，树的基本操作就无从谈起。</a:t>
            </a:r>
          </a:p>
        </p:txBody>
      </p:sp>
    </p:spTree>
    <p:extLst>
      <p:ext uri="{BB962C8B-B14F-4D97-AF65-F5344CB8AC3E}">
        <p14:creationId xmlns:p14="http://schemas.microsoft.com/office/powerpoint/2010/main" val="2409689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98844"/>
            <a:ext cx="7430941" cy="3480189"/>
          </a:xfrm>
        </p:spPr>
        <p:txBody>
          <a:bodyPr>
            <a:normAutofit/>
          </a:bodyPr>
          <a:lstStyle/>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查找某个元素、求结点个数</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求结点层次、树的高度</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求某个结点的子孙结点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求某个结点的祖先结点</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456905"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遍历操作能解决很多问题，例如：</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9112925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遍历序列确定二叉树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398498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274278" cy="4971058"/>
          </a:xfrm>
        </p:spPr>
        <p:txBody>
          <a:bodyPr>
            <a:normAutofit/>
          </a:bodyPr>
          <a:lstStyle/>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完全二叉树</a:t>
            </a:r>
            <a:r>
              <a:rPr lang="zh-CN" altLang="zh-CN" sz="2800" b="0" dirty="0">
                <a:latin typeface="华文楷体" panose="02010600040101010101" pitchFamily="2" charset="-122"/>
                <a:ea typeface="华文楷体" panose="02010600040101010101" pitchFamily="2" charset="-122"/>
              </a:rPr>
              <a:t>的层次遍历，能唯一确定这个完全二叉树。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满二叉树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能唯一确定</a:t>
            </a:r>
            <a:r>
              <a:rPr lang="zh-CN" altLang="en-US" sz="2800" b="0" dirty="0">
                <a:latin typeface="华文楷体" panose="02010600040101010101" pitchFamily="2" charset="-122"/>
                <a:ea typeface="华文楷体" panose="02010600040101010101" pitchFamily="2" charset="-122"/>
              </a:rPr>
              <a:t>这</a:t>
            </a:r>
            <a:r>
              <a:rPr lang="zh-CN" altLang="zh-CN" sz="2800" b="0" dirty="0">
                <a:latin typeface="华文楷体" panose="02010600040101010101" pitchFamily="2" charset="-122"/>
                <a:ea typeface="华文楷体" panose="02010600040101010101" pitchFamily="2" charset="-122"/>
              </a:rPr>
              <a:t>棵满二叉树。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已知一个</a:t>
            </a:r>
            <a:r>
              <a:rPr lang="zh-CN" altLang="zh-CN" sz="2800" dirty="0">
                <a:latin typeface="华文楷体" panose="02010600040101010101" pitchFamily="2" charset="-122"/>
                <a:ea typeface="华文楷体" panose="02010600040101010101" pitchFamily="2" charset="-122"/>
              </a:rPr>
              <a:t>一般二叉树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是不能唯一确定这棵二叉树的。</a:t>
            </a:r>
            <a:endParaRPr lang="en-US" altLang="zh-CN" sz="2800" b="0" dirty="0">
              <a:latin typeface="华文楷体" panose="02010600040101010101" pitchFamily="2" charset="-122"/>
              <a:ea typeface="华文楷体" panose="02010600040101010101" pitchFamily="2" charset="-122"/>
            </a:endParaRPr>
          </a:p>
          <a:p>
            <a:pPr marL="258763" lvl="2" indent="0">
              <a:buNone/>
            </a:pPr>
            <a:endParaRPr lang="en-US" altLang="zh-CN" sz="2800" b="0" dirty="0"/>
          </a:p>
        </p:txBody>
      </p:sp>
      <p:sp>
        <p:nvSpPr>
          <p:cNvPr id="8194" name="Rectangle 2"/>
          <p:cNvSpPr>
            <a:spLocks noGrp="1" noRot="1" noChangeArrowheads="1"/>
          </p:cNvSpPr>
          <p:nvPr>
            <p:ph type="title"/>
          </p:nvPr>
        </p:nvSpPr>
        <p:spPr>
          <a:xfrm>
            <a:off x="341460" y="772807"/>
            <a:ext cx="876803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遍历序列确定二叉树（也称二叉树的重构）</a:t>
            </a:r>
            <a:r>
              <a:rPr lang="zh-CN" altLang="en-US" dirty="0"/>
              <a:t>：</a:t>
            </a:r>
          </a:p>
        </p:txBody>
      </p:sp>
    </p:spTree>
    <p:extLst>
      <p:ext uri="{BB962C8B-B14F-4D97-AF65-F5344CB8AC3E}">
        <p14:creationId xmlns:p14="http://schemas.microsoft.com/office/powerpoint/2010/main" val="42713389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71058"/>
          </a:xfrm>
        </p:spPr>
        <p:txBody>
          <a:bodyPr>
            <a:normAutofit/>
          </a:bodyPr>
          <a:lstStyle/>
          <a:p>
            <a:pPr marL="0" lvl="2" indent="0">
              <a:buNone/>
            </a:pPr>
            <a:r>
              <a:rPr lang="zh-CN" altLang="zh-CN" sz="2800" b="0" dirty="0">
                <a:latin typeface="华文楷体" panose="02010600040101010101" pitchFamily="2" charset="-122"/>
                <a:ea typeface="华文楷体" panose="02010600040101010101" pitchFamily="2" charset="-122"/>
              </a:rPr>
              <a:t>当知道了一棵二叉树的结点前序、中序、后序遍历序列，用两个不同序列可能可以唯一地确定这棵二叉树。</a:t>
            </a:r>
            <a:endParaRPr lang="en-US" altLang="zh-CN" sz="2800" b="0" dirty="0">
              <a:latin typeface="华文楷体" panose="02010600040101010101" pitchFamily="2" charset="-122"/>
              <a:ea typeface="华文楷体" panose="02010600040101010101" pitchFamily="2" charset="-122"/>
            </a:endParaRPr>
          </a:p>
          <a:p>
            <a:pPr marL="0" lvl="2"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当给了一棵二叉树的后序和中序遍历序列，能唯一确定一棵二叉树。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当给了一棵二叉树的前序和后序遍历序列，不能唯一确定一棵二叉树。</a:t>
            </a:r>
          </a:p>
          <a:p>
            <a:pPr marL="258763" lvl="2" indent="0">
              <a:buNone/>
            </a:pPr>
            <a:endParaRPr lang="en-US" altLang="zh-CN" sz="2800" b="0" dirty="0"/>
          </a:p>
          <a:p>
            <a:pPr marL="258763" lvl="2" indent="0">
              <a:buNone/>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a:t>
            </a:r>
          </a:p>
        </p:txBody>
      </p:sp>
    </p:spTree>
    <p:extLst>
      <p:ext uri="{BB962C8B-B14F-4D97-AF65-F5344CB8AC3E}">
        <p14:creationId xmlns:p14="http://schemas.microsoft.com/office/powerpoint/2010/main" val="1191974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8067" y="850260"/>
            <a:ext cx="10742571" cy="1569660"/>
          </a:xfrm>
          <a:prstGeom prst="rect">
            <a:avLst/>
          </a:prstGeom>
        </p:spPr>
        <p:txBody>
          <a:bodyPr wrap="square">
            <a:spAutoFit/>
          </a:bodyPr>
          <a:lstStyle/>
          <a:p>
            <a:pPr indent="277495" algn="just">
              <a:spcAft>
                <a:spcPts val="0"/>
              </a:spcAft>
            </a:pPr>
            <a:r>
              <a:rPr lang="zh-CN" altLang="zh-CN" sz="3200" kern="100" dirty="0">
                <a:latin typeface="华文楷体" panose="02010600040101010101" pitchFamily="2" charset="-122"/>
                <a:ea typeface="华文楷体" panose="02010600040101010101" pitchFamily="2" charset="-122"/>
              </a:rPr>
              <a:t>已知一棵二叉树的前序和中序序列为：</a:t>
            </a: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前序序列：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中序序列：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725266" y="3279706"/>
            <a:ext cx="7378977" cy="2206694"/>
          </a:xfrm>
          <a:prstGeom prst="rect">
            <a:avLst/>
          </a:prstGeom>
          <a:noFill/>
          <a:ln>
            <a:noFill/>
          </a:ln>
        </p:spPr>
      </p:pic>
    </p:spTree>
    <p:extLst>
      <p:ext uri="{BB962C8B-B14F-4D97-AF65-F5344CB8AC3E}">
        <p14:creationId xmlns:p14="http://schemas.microsoft.com/office/powerpoint/2010/main" val="718419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822712" y="1594194"/>
            <a:ext cx="6301409" cy="4568067"/>
          </a:xfrm>
          <a:prstGeom prst="rect">
            <a:avLst/>
          </a:prstGeom>
          <a:noFill/>
          <a:ln>
            <a:noFill/>
          </a:ln>
        </p:spPr>
      </p:pic>
    </p:spTree>
    <p:extLst>
      <p:ext uri="{BB962C8B-B14F-4D97-AF65-F5344CB8AC3E}">
        <p14:creationId xmlns:p14="http://schemas.microsoft.com/office/powerpoint/2010/main" val="32832602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442317"/>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两个序列分别在前序数组和中序数组中</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由前序数组定出根结点值后，在中序数组找到根结点值所在的位置，由此找到了前序和中序序列中根的左子树下标范围，同样也找到了右子树的下标范围。</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根据根结点的值创建根结点空间，并分别利用两个数组和其左子树下标范围、右子树下标范围递归确定其左、右子树，将左右子树的根地址写入根结点的左右孩子指针中。</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spTree>
    <p:extLst>
      <p:ext uri="{BB962C8B-B14F-4D97-AF65-F5344CB8AC3E}">
        <p14:creationId xmlns:p14="http://schemas.microsoft.com/office/powerpoint/2010/main" val="14467653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9447" y="2170789"/>
            <a:ext cx="6500191" cy="2315486"/>
          </a:xfrm>
          <a:prstGeom prst="rect">
            <a:avLst/>
          </a:prstGeom>
          <a:noFill/>
          <a:ln>
            <a:noFill/>
          </a:ln>
        </p:spPr>
      </p:pic>
    </p:spTree>
    <p:extLst>
      <p:ext uri="{BB962C8B-B14F-4D97-AF65-F5344CB8AC3E}">
        <p14:creationId xmlns:p14="http://schemas.microsoft.com/office/powerpoint/2010/main" val="25589300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0452436"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buildTree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pre[],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mid[],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ml,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//pre</a:t>
            </a:r>
            <a:r>
              <a:rPr lang="zh-CN" altLang="zh-CN" b="0" dirty="0">
                <a:ea typeface="华文楷体" panose="02010600040101010101" pitchFamily="2" charset="-122"/>
                <a:cs typeface="Times New Roman" panose="02020603050405020304" pitchFamily="18" charset="0"/>
              </a:rPr>
              <a:t>数组存储了前序遍历序列，</a:t>
            </a:r>
            <a:r>
              <a:rPr lang="en-US" altLang="zh-CN" b="0" dirty="0" err="1">
                <a:ea typeface="华文楷体" panose="02010600040101010101" pitchFamily="2" charset="-122"/>
                <a:cs typeface="Times New Roman" panose="02020603050405020304" pitchFamily="18" charset="0"/>
              </a:rPr>
              <a:t>pl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pr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//min</a:t>
            </a:r>
            <a:r>
              <a:rPr lang="zh-CN" altLang="zh-CN" b="0" dirty="0">
                <a:ea typeface="华文楷体" panose="02010600040101010101" pitchFamily="2" charset="-122"/>
                <a:cs typeface="Times New Roman" panose="02020603050405020304" pitchFamily="18" charset="0"/>
              </a:rPr>
              <a:t>数组存储了中序遍历序列，</a:t>
            </a:r>
            <a:r>
              <a:rPr lang="en-US" altLang="zh-CN" b="0" dirty="0">
                <a:ea typeface="华文楷体" panose="02010600040101010101" pitchFamily="2" charset="-122"/>
                <a:cs typeface="Times New Roman" panose="02020603050405020304" pitchFamily="18" charset="0"/>
              </a:rPr>
              <a:t>ml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mr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a:t>
            </a:r>
            <a:r>
              <a:rPr lang="en-US" altLang="zh-CN" b="0" dirty="0" err="1">
                <a:ea typeface="华文楷体" panose="02010600040101010101" pitchFamily="2" charset="-122"/>
                <a:cs typeface="Times New Roman" panose="02020603050405020304" pitchFamily="18" charset="0"/>
              </a:rPr>
              <a:t>leftRoot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rightRoot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左子树中前序的左右边界、中序的左右边界</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右子树中前序的左右边界、中序的左右边界</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1400098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009027"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return NULL;</a:t>
            </a:r>
          </a:p>
          <a:p>
            <a:pPr marL="258763"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找到子树的根并创建结点</a:t>
            </a:r>
          </a:p>
          <a:p>
            <a:pPr marL="258763" indent="0">
              <a:buNone/>
            </a:pPr>
            <a:r>
              <a:rPr lang="en-US" altLang="zh-CN" b="0" dirty="0">
                <a:ea typeface="华文楷体" panose="02010600040101010101" pitchFamily="2" charset="-122"/>
                <a:cs typeface="Times New Roman" panose="02020603050405020304" pitchFamily="18" charset="0"/>
              </a:rPr>
              <a:t>    if (!root) root = p;</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找根在中序中的位置和左子树中结点个数</a:t>
            </a:r>
          </a:p>
          <a:p>
            <a:pPr marL="258763"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=ml;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if (mid[</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break;</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子树根在中序中的下标</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-ml; //</a:t>
            </a:r>
            <a:r>
              <a:rPr lang="zh-CN" altLang="zh-CN" b="0" dirty="0">
                <a:ea typeface="华文楷体" panose="02010600040101010101" pitchFamily="2" charset="-122"/>
                <a:cs typeface="Times New Roman" panose="02020603050405020304" pitchFamily="18" charset="0"/>
              </a:rPr>
              <a:t>子树根的左子树中结点的个数</a:t>
            </a:r>
          </a:p>
          <a:p>
            <a:pPr marL="0" indent="0">
              <a:buNone/>
            </a:pP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259196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004180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6296" y="655983"/>
            <a:ext cx="19879" cy="6202017"/>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9211" y="1550504"/>
            <a:ext cx="6828180"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找左子树的前序、中序序列下标范围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pl+num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ml;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找右子树的前序、中序序列下标范围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pl+num+1;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7573618" y="1550504"/>
            <a:ext cx="3935895" cy="1938992"/>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dirty="0"/>
              <a:t> </a:t>
            </a:r>
            <a:endParaRPr lang="zh-CN" altLang="zh-CN" dirty="0"/>
          </a:p>
          <a:p>
            <a:r>
              <a:rPr lang="en-US" altLang="zh-CN" dirty="0"/>
              <a:t>     </a:t>
            </a:r>
            <a:r>
              <a:rPr lang="en-US" altLang="zh-CN" sz="2400" dirty="0">
                <a:latin typeface="Times New Roman" panose="02020603050405020304" pitchFamily="18" charset="0"/>
              </a:rPr>
              <a:t>p-&gt;left = </a:t>
            </a:r>
            <a:r>
              <a:rPr lang="en-US" altLang="zh-CN" sz="2400" dirty="0" err="1">
                <a:latin typeface="Times New Roman" panose="02020603050405020304" pitchFamily="18" charset="0"/>
              </a:rPr>
              <a:t>leftRoot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p-&gt;right = </a:t>
            </a:r>
            <a:r>
              <a:rPr lang="en-US" altLang="zh-CN" sz="2400" dirty="0" err="1">
                <a:latin typeface="Times New Roman" panose="02020603050405020304" pitchFamily="18" charset="0"/>
              </a:rPr>
              <a:t>rightRoot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return p;</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Tree>
    <p:extLst>
      <p:ext uri="{BB962C8B-B14F-4D97-AF65-F5344CB8AC3E}">
        <p14:creationId xmlns:p14="http://schemas.microsoft.com/office/powerpoint/2010/main" val="36319391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B04F512-94B2-6536-CE31-CA47FBC4AC68}"/>
              </a:ext>
            </a:extLst>
          </p:cNvPr>
          <p:cNvPicPr>
            <a:picLocks noGrp="1" noChangeAspect="1"/>
          </p:cNvPicPr>
          <p:nvPr>
            <p:ph sz="quarter" idx="10"/>
          </p:nvPr>
        </p:nvPicPr>
        <p:blipFill>
          <a:blip r:embed="rId2"/>
          <a:stretch>
            <a:fillRect/>
          </a:stretch>
        </p:blipFill>
        <p:spPr>
          <a:xfrm>
            <a:off x="1073889" y="1515814"/>
            <a:ext cx="9604227" cy="5164201"/>
          </a:xfrm>
        </p:spPr>
      </p:pic>
      <p:sp>
        <p:nvSpPr>
          <p:cNvPr id="3" name="标题 2">
            <a:extLst>
              <a:ext uri="{FF2B5EF4-FFF2-40B4-BE49-F238E27FC236}">
                <a16:creationId xmlns:a16="http://schemas.microsoft.com/office/drawing/2014/main" id="{31058AA4-91D1-365D-D618-F3ACA22E1E4A}"/>
              </a:ext>
            </a:extLst>
          </p:cNvPr>
          <p:cNvSpPr>
            <a:spLocks noGrp="1"/>
          </p:cNvSpPr>
          <p:nvPr>
            <p:ph type="title"/>
          </p:nvPr>
        </p:nvSpPr>
        <p:spPr/>
        <p:txBody>
          <a:bodyPr/>
          <a:lstStyle/>
          <a:p>
            <a:r>
              <a:rPr lang="zh-CN" altLang="en-US" dirty="0">
                <a:highlight>
                  <a:srgbClr val="FFFF00"/>
                </a:highlight>
              </a:rPr>
              <a:t>小技巧帮助记忆</a:t>
            </a:r>
          </a:p>
        </p:txBody>
      </p:sp>
    </p:spTree>
    <p:extLst>
      <p:ext uri="{BB962C8B-B14F-4D97-AF65-F5344CB8AC3E}">
        <p14:creationId xmlns:p14="http://schemas.microsoft.com/office/powerpoint/2010/main" val="36650051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1"/>
            <a:ext cx="11486105" cy="5734405"/>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假如已知一棵二叉树的后序和中序序列为：</a:t>
            </a:r>
          </a:p>
          <a:p>
            <a:pPr marL="0" indent="0">
              <a:buNone/>
            </a:pP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中序序列：</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p>
          <a:p>
            <a:pPr marL="0" indent="0">
              <a:buNone/>
            </a:pP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原来在前序中找根的任务，就交给了后序序列。</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两个序列在找根时方法不同，在前序序列中根位于最前面，而后序序列中根位于最后面</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无论根在前、在后，两者提供的信息都是一致的，都能和中序遍历提供的信息互补。因此也能唯一地确定一棵二叉树</a:t>
            </a:r>
          </a:p>
          <a:p>
            <a:pPr marL="0" indent="0">
              <a:buNone/>
            </a:pPr>
            <a:endParaRPr lang="zh-CN" altLang="zh-CN" sz="28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08885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2"/>
            <a:ext cx="11486105" cy="122203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已知二叉树的前序和后序遍历序列，却不能唯一地确定一棵二叉树。</a:t>
            </a:r>
          </a:p>
          <a:p>
            <a:pPr marL="0" indent="0">
              <a:buNone/>
            </a:pPr>
            <a:r>
              <a:rPr lang="zh-CN" altLang="zh-CN" sz="2800" b="0" dirty="0">
                <a:ea typeface="华文楷体" panose="02010600040101010101" pitchFamily="2" charset="-122"/>
                <a:cs typeface="Times New Roman" panose="02020603050405020304" pitchFamily="18" charset="0"/>
              </a:rPr>
              <a:t>一个反例，如：前序序列：</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    </a:t>
            </a: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a:t>
            </a:r>
            <a:endParaRPr lang="zh-CN" altLang="zh-CN" sz="2800" b="0" dirty="0">
              <a:ea typeface="华文楷体" panose="02010600040101010101" pitchFamily="2" charset="-122"/>
              <a:cs typeface="Times New Roman" panose="02020603050405020304" pitchFamily="18" charset="0"/>
            </a:endParaRPr>
          </a:p>
        </p:txBody>
      </p:sp>
      <p:sp>
        <p:nvSpPr>
          <p:cNvPr id="2" name="文本框 1"/>
          <p:cNvSpPr txBox="1"/>
          <p:nvPr/>
        </p:nvSpPr>
        <p:spPr>
          <a:xfrm>
            <a:off x="232129" y="5029200"/>
            <a:ext cx="10754139"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从前序序列获得的信息从后序序列中也能获知，而从前序序列得不到的信息，从后序序列中也无从获知，反之亦然。这两个序列提供的信息是重叠的而不是互补的。</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22938" y="2503625"/>
            <a:ext cx="2712140" cy="2008740"/>
          </a:xfrm>
          <a:prstGeom prst="rect">
            <a:avLst/>
          </a:prstGeom>
          <a:noFill/>
          <a:ln>
            <a:noFill/>
          </a:ln>
        </p:spPr>
      </p:pic>
    </p:spTree>
    <p:extLst>
      <p:ext uri="{BB962C8B-B14F-4D97-AF65-F5344CB8AC3E}">
        <p14:creationId xmlns:p14="http://schemas.microsoft.com/office/powerpoint/2010/main" val="33907330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1503517"/>
            <a:ext cx="11486105" cy="1925484"/>
          </a:xfrm>
        </p:spPr>
        <p:txBody>
          <a:bodyPr>
            <a:noAutofit/>
          </a:bodyPr>
          <a:lstStyle/>
          <a:p>
            <a:pPr marL="0" indent="0">
              <a:buNone/>
            </a:pPr>
            <a:r>
              <a:rPr lang="zh-CN" altLang="en-US" sz="2800" dirty="0">
                <a:ea typeface="华文楷体" panose="02010600040101010101" pitchFamily="2" charset="-122"/>
                <a:cs typeface="Times New Roman" panose="02020603050405020304" pitchFamily="18" charset="0"/>
              </a:rPr>
              <a:t>讨论：</a:t>
            </a:r>
            <a:r>
              <a:rPr lang="zh-CN" altLang="zh-CN" sz="2800" b="0" dirty="0">
                <a:ea typeface="华文楷体" panose="02010600040101010101" pitchFamily="2" charset="-122"/>
                <a:cs typeface="Times New Roman" panose="02020603050405020304" pitchFamily="18" charset="0"/>
              </a:rPr>
              <a:t>已知二叉树的前序和</a:t>
            </a:r>
            <a:r>
              <a:rPr lang="zh-CN" altLang="en-US" sz="2800" b="0" dirty="0">
                <a:ea typeface="华文楷体" panose="02010600040101010101" pitchFamily="2" charset="-122"/>
                <a:cs typeface="Times New Roman" panose="02020603050405020304" pitchFamily="18" charset="0"/>
              </a:rPr>
              <a:t>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已知二叉树的</a:t>
            </a:r>
            <a:r>
              <a:rPr lang="zh-CN" altLang="en-US" sz="2800" b="0" dirty="0">
                <a:ea typeface="华文楷体" panose="02010600040101010101" pitchFamily="2" charset="-122"/>
                <a:cs typeface="Times New Roman" panose="02020603050405020304" pitchFamily="18" charset="0"/>
              </a:rPr>
              <a:t>后序</a:t>
            </a:r>
            <a:r>
              <a:rPr lang="zh-CN" altLang="zh-CN" sz="2800" b="0" dirty="0">
                <a:ea typeface="华文楷体" panose="02010600040101010101" pitchFamily="2" charset="-122"/>
                <a:cs typeface="Times New Roman" panose="02020603050405020304" pitchFamily="18" charset="0"/>
              </a:rPr>
              <a:t>和</a:t>
            </a:r>
            <a:r>
              <a:rPr lang="zh-CN" altLang="en-US" sz="2800" b="0" dirty="0">
                <a:ea typeface="华文楷体" panose="02010600040101010101" pitchFamily="2" charset="-122"/>
                <a:cs typeface="Times New Roman" panose="02020603050405020304" pitchFamily="18" charset="0"/>
              </a:rPr>
              <a:t>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已知二叉树的中序和层次，是否能</a:t>
            </a:r>
            <a:r>
              <a:rPr lang="zh-CN" altLang="zh-CN" sz="2800" b="0" dirty="0">
                <a:ea typeface="华文楷体" panose="02010600040101010101" pitchFamily="2" charset="-122"/>
                <a:cs typeface="Times New Roman" panose="02020603050405020304" pitchFamily="18" charset="0"/>
              </a:rPr>
              <a:t>唯一地确定一棵二叉树</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06039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二叉线索树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51725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684888" cy="4911423"/>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二叉树中</a:t>
            </a:r>
            <a:r>
              <a:rPr lang="zh-CN" altLang="en-US" sz="2800" b="0" dirty="0">
                <a:latin typeface="华文楷体" panose="02010600040101010101" pitchFamily="2" charset="-122"/>
                <a:ea typeface="华文楷体" panose="02010600040101010101" pitchFamily="2" charset="-122"/>
              </a:rPr>
              <a:t>必</a:t>
            </a:r>
            <a:r>
              <a:rPr lang="zh-CN" altLang="zh-CN" sz="2800" b="0" dirty="0">
                <a:latin typeface="华文楷体" panose="02010600040101010101" pitchFamily="2" charset="-122"/>
                <a:ea typeface="华文楷体" panose="02010600040101010101" pitchFamily="2" charset="-122"/>
              </a:rPr>
              <a:t>有</a:t>
            </a:r>
            <a:r>
              <a:rPr lang="en-US" altLang="zh-CN" sz="2800" b="0" dirty="0">
                <a:latin typeface="华文楷体" panose="02010600040101010101" pitchFamily="2" charset="-122"/>
                <a:ea typeface="华文楷体" panose="02010600040101010101" pitchFamily="2" charset="-122"/>
              </a:rPr>
              <a:t>n+1</a:t>
            </a:r>
            <a:r>
              <a:rPr lang="zh-CN" altLang="zh-CN" sz="2800" b="0" dirty="0">
                <a:latin typeface="华文楷体" panose="02010600040101010101" pitchFamily="2" charset="-122"/>
                <a:ea typeface="华文楷体" panose="02010600040101010101" pitchFamily="2" charset="-122"/>
              </a:rPr>
              <a:t>个左右指针域是空</a:t>
            </a:r>
            <a:r>
              <a:rPr lang="zh-CN" altLang="en-US" sz="2800" b="0" dirty="0">
                <a:latin typeface="华文楷体" panose="02010600040101010101" pitchFamily="2" charset="-122"/>
                <a:ea typeface="华文楷体" panose="02010600040101010101" pitchFamily="2" charset="-122"/>
              </a:rPr>
              <a:t>的</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空指针域利用起来：</a:t>
            </a:r>
            <a:endParaRPr lang="en-US" altLang="zh-CN" sz="28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如果结点的左指针域为空，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结点的直接前驱结点地址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r>
              <a:rPr lang="zh-CN" altLang="zh-CN" sz="2400" b="0" dirty="0">
                <a:latin typeface="华文楷体" panose="02010600040101010101" pitchFamily="2" charset="-122"/>
                <a:ea typeface="华文楷体" panose="02010600040101010101" pitchFamily="2" charset="-122"/>
              </a:rPr>
              <a:t>如果结点的右指针域为空，</a:t>
            </a:r>
            <a:r>
              <a:rPr lang="zh-CN" altLang="en-US" sz="2400" b="0" dirty="0">
                <a:latin typeface="华文楷体" panose="02010600040101010101" pitchFamily="2" charset="-122"/>
                <a:ea typeface="华文楷体" panose="02010600040101010101" pitchFamily="2" charset="-122"/>
              </a:rPr>
              <a:t>就存储</a:t>
            </a:r>
            <a:r>
              <a:rPr lang="zh-CN" altLang="zh-CN" sz="2400" b="0" dirty="0">
                <a:latin typeface="华文楷体" panose="02010600040101010101" pitchFamily="2" charset="-122"/>
                <a:ea typeface="华文楷体" panose="02010600040101010101" pitchFamily="2" charset="-122"/>
              </a:rPr>
              <a:t>某种遍历序列中</a:t>
            </a:r>
            <a:r>
              <a:rPr lang="zh-CN" altLang="en-US" sz="2400" b="0" dirty="0">
                <a:latin typeface="华文楷体" panose="02010600040101010101" pitchFamily="2" charset="-122"/>
                <a:ea typeface="华文楷体" panose="02010600040101010101" pitchFamily="2" charset="-122"/>
              </a:rPr>
              <a:t>该</a:t>
            </a:r>
            <a:r>
              <a:rPr lang="zh-CN" altLang="zh-CN" sz="2400" b="0" dirty="0">
                <a:latin typeface="华文楷体" panose="02010600040101010101" pitchFamily="2" charset="-122"/>
                <a:ea typeface="华文楷体" panose="02010600040101010101" pitchFamily="2" charset="-122"/>
              </a:rPr>
              <a:t>结点的直接</a:t>
            </a:r>
            <a:r>
              <a:rPr lang="zh-CN" altLang="en-US" sz="2400" b="0" dirty="0">
                <a:latin typeface="华文楷体" panose="02010600040101010101" pitchFamily="2" charset="-122"/>
                <a:ea typeface="华文楷体" panose="02010600040101010101" pitchFamily="2" charset="-122"/>
              </a:rPr>
              <a:t>后继</a:t>
            </a:r>
            <a:r>
              <a:rPr lang="zh-CN" altLang="zh-CN" sz="2400" b="0" dirty="0">
                <a:latin typeface="华文楷体" panose="02010600040101010101" pitchFamily="2" charset="-122"/>
                <a:ea typeface="华文楷体" panose="02010600040101010101" pitchFamily="2" charset="-122"/>
              </a:rPr>
              <a:t>结点地址</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在空指针域</a:t>
            </a:r>
            <a:r>
              <a:rPr lang="zh-CN" altLang="en-US" sz="2800" b="0" dirty="0">
                <a:latin typeface="华文楷体" panose="02010600040101010101" pitchFamily="2" charset="-122"/>
                <a:ea typeface="华文楷体" panose="02010600040101010101" pitchFamily="2" charset="-122"/>
              </a:rPr>
              <a:t>上</a:t>
            </a:r>
            <a:r>
              <a:rPr lang="zh-CN" altLang="zh-CN" sz="2800" b="0" dirty="0">
                <a:latin typeface="华文楷体" panose="02010600040101010101" pitchFamily="2" charset="-122"/>
                <a:ea typeface="华文楷体" panose="02010600040101010101" pitchFamily="2" charset="-122"/>
              </a:rPr>
              <a:t>加载了</a:t>
            </a:r>
            <a:r>
              <a:rPr lang="zh-CN" altLang="en-US" sz="2800" b="0" dirty="0">
                <a:latin typeface="华文楷体" panose="02010600040101010101" pitchFamily="2" charset="-122"/>
                <a:ea typeface="华文楷体" panose="02010600040101010101" pitchFamily="2" charset="-122"/>
              </a:rPr>
              <a:t>以上</a:t>
            </a:r>
            <a:r>
              <a:rPr lang="zh-CN" altLang="zh-CN" sz="2800" b="0" dirty="0">
                <a:latin typeface="华文楷体" panose="02010600040101010101" pitchFamily="2" charset="-122"/>
                <a:ea typeface="华文楷体" panose="02010600040101010101" pitchFamily="2" charset="-122"/>
              </a:rPr>
              <a:t>遍历线索的二叉树</a:t>
            </a:r>
            <a:r>
              <a:rPr lang="zh-CN" altLang="en-US" sz="2800" b="0" dirty="0">
                <a:latin typeface="华文楷体" panose="02010600040101010101" pitchFamily="2" charset="-122"/>
                <a:ea typeface="华文楷体" panose="02010600040101010101" pitchFamily="2" charset="-122"/>
              </a:rPr>
              <a:t>称</a:t>
            </a:r>
            <a:r>
              <a:rPr lang="zh-CN" altLang="zh-CN" sz="2800" dirty="0">
                <a:latin typeface="华文楷体" panose="02010600040101010101" pitchFamily="2" charset="-122"/>
                <a:ea typeface="华文楷体" panose="02010600040101010101" pitchFamily="2" charset="-122"/>
              </a:rPr>
              <a:t>线索树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线索树有：</a:t>
            </a:r>
            <a:r>
              <a:rPr lang="zh-CN" altLang="en-US" sz="2800" b="0" dirty="0">
                <a:latin typeface="华文楷体" panose="02010600040101010101" pitchFamily="2" charset="-122"/>
                <a:ea typeface="华文楷体" panose="02010600040101010101" pitchFamily="2" charset="-122"/>
              </a:rPr>
              <a:t>前序、中序、后序线索树三种，中序线索树常见。</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线索树上实现</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遍历操作可摆脱对栈的依赖。</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有意思的是：</a:t>
            </a:r>
            <a:r>
              <a:rPr lang="zh-CN" altLang="en-US" sz="2800" b="0" dirty="0">
                <a:latin typeface="华文楷体" panose="02010600040101010101" pitchFamily="2" charset="-122"/>
                <a:ea typeface="华文楷体" panose="02010600040101010101" pitchFamily="2" charset="-122"/>
              </a:rPr>
              <a:t>在中序线索树上也可脱离栈进行前序遍历。</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二叉线索树</a:t>
            </a:r>
          </a:p>
        </p:txBody>
      </p:sp>
    </p:spTree>
    <p:extLst>
      <p:ext uri="{BB962C8B-B14F-4D97-AF65-F5344CB8AC3E}">
        <p14:creationId xmlns:p14="http://schemas.microsoft.com/office/powerpoint/2010/main" val="2762024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一棵中序线索树：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0295" y="2088005"/>
            <a:ext cx="4359519" cy="3919608"/>
          </a:xfrm>
          <a:prstGeom prst="rect">
            <a:avLst/>
          </a:prstGeom>
          <a:noFill/>
          <a:ln>
            <a:noFill/>
          </a:ln>
        </p:spPr>
      </p:pic>
      <p:sp>
        <p:nvSpPr>
          <p:cNvPr id="2" name="文本框 1"/>
          <p:cNvSpPr txBox="1"/>
          <p:nvPr/>
        </p:nvSpPr>
        <p:spPr>
          <a:xfrm>
            <a:off x="5896947" y="1666830"/>
            <a:ext cx="5552931"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粗线条为增加的线索，左子指向直接前驱，右子指向直接后继。</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线索树中结点</a:t>
            </a:r>
            <a:r>
              <a:rPr lang="zh-CN" altLang="en-US" sz="2800" dirty="0">
                <a:latin typeface="华文楷体" panose="02010600040101010101" pitchFamily="2" charset="-122"/>
                <a:ea typeface="华文楷体" panose="02010600040101010101" pitchFamily="2" charset="-122"/>
              </a:rPr>
              <a:t>结构，除了</a:t>
            </a:r>
            <a:r>
              <a:rPr lang="en-US" altLang="zh-CN" sz="2800" dirty="0">
                <a:latin typeface="华文楷体" panose="02010600040101010101" pitchFamily="2" charset="-122"/>
                <a:ea typeface="华文楷体" panose="02010600040101010101" pitchFamily="2" charset="-122"/>
              </a:rPr>
              <a:t>data</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字段</a:t>
            </a:r>
            <a:r>
              <a:rPr lang="zh-CN" altLang="zh-CN" sz="2800" dirty="0">
                <a:latin typeface="华文楷体" panose="02010600040101010101" pitchFamily="2" charset="-122"/>
                <a:ea typeface="华文楷体" panose="02010600040101010101" pitchFamily="2" charset="-122"/>
              </a:rPr>
              <a:t>，还多了指针</a:t>
            </a:r>
            <a:r>
              <a:rPr lang="en-US" altLang="zh-CN" sz="2800" dirty="0" err="1">
                <a:latin typeface="华文楷体" panose="02010600040101010101" pitchFamily="2" charset="-122"/>
                <a:ea typeface="华文楷体" panose="02010600040101010101" pitchFamily="2" charset="-122"/>
              </a:rPr>
              <a:t>leftFlag</a:t>
            </a:r>
            <a:r>
              <a:rPr lang="zh-CN" altLang="en-US" sz="2800" dirty="0">
                <a:latin typeface="华文楷体" panose="02010600040101010101" pitchFamily="2" charset="-122"/>
                <a:ea typeface="华文楷体" panose="02010600040101010101" pitchFamily="2" charset="-122"/>
              </a:rPr>
              <a:t>和</a:t>
            </a:r>
            <a:r>
              <a:rPr lang="en-US" altLang="zh-CN" sz="2800" dirty="0" err="1">
                <a:latin typeface="华文楷体" panose="02010600040101010101" pitchFamily="2" charset="-122"/>
                <a:ea typeface="华文楷体" panose="02010600040101010101" pitchFamily="2" charset="-122"/>
              </a:rPr>
              <a:t>rightFlag</a:t>
            </a:r>
            <a:r>
              <a:rPr lang="zh-CN" altLang="zh-CN" sz="2800" dirty="0">
                <a:latin typeface="华文楷体" panose="02010600040101010101" pitchFamily="2" charset="-122"/>
                <a:ea typeface="华文楷体" panose="02010600040101010101" pitchFamily="2" charset="-122"/>
              </a:rPr>
              <a:t>，用以</a:t>
            </a:r>
            <a:r>
              <a:rPr lang="zh-CN" altLang="en-US" sz="2800" dirty="0">
                <a:latin typeface="华文楷体" panose="02010600040101010101" pitchFamily="2" charset="-122"/>
                <a:ea typeface="华文楷体" panose="02010600040101010101" pitchFamily="2" charset="-122"/>
              </a:rPr>
              <a:t>区分</a:t>
            </a:r>
            <a:r>
              <a:rPr lang="en-US" altLang="zh-CN" sz="2800" dirty="0">
                <a:latin typeface="华文楷体" panose="02010600040101010101" pitchFamily="2" charset="-122"/>
                <a:ea typeface="华文楷体" panose="02010600040101010101" pitchFamily="2" charset="-122"/>
              </a:rPr>
              <a:t>left</a:t>
            </a:r>
            <a:r>
              <a:rPr lang="zh-CN" altLang="en-US" sz="2800" dirty="0">
                <a:latin typeface="华文楷体" panose="02010600040101010101" pitchFamily="2" charset="-122"/>
                <a:ea typeface="华文楷体" panose="02010600040101010101" pitchFamily="2" charset="-122"/>
              </a:rPr>
              <a:t>和</a:t>
            </a:r>
            <a:r>
              <a:rPr lang="en-US" altLang="zh-CN" sz="2800" dirty="0">
                <a:latin typeface="华文楷体" panose="02010600040101010101" pitchFamily="2" charset="-122"/>
                <a:ea typeface="华文楷体" panose="02010600040101010101" pitchFamily="2" charset="-122"/>
              </a:rPr>
              <a:t>right</a:t>
            </a:r>
            <a:r>
              <a:rPr lang="zh-CN" altLang="en-US" sz="2800" dirty="0">
                <a:latin typeface="华文楷体" panose="02010600040101010101" pitchFamily="2" charset="-122"/>
                <a:ea typeface="华文楷体" panose="02010600040101010101" pitchFamily="2" charset="-122"/>
              </a:rPr>
              <a:t>指向了孩子还是线索。</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线索树中根结点指针</a:t>
            </a:r>
            <a:r>
              <a:rPr lang="en-US" altLang="zh-CN" sz="2800" dirty="0">
                <a:latin typeface="华文楷体" panose="02010600040101010101" pitchFamily="2" charset="-122"/>
                <a:ea typeface="华文楷体" panose="02010600040101010101" pitchFamily="2" charset="-122"/>
              </a:rPr>
              <a:t>root</a:t>
            </a:r>
            <a:r>
              <a:rPr lang="zh-CN" altLang="zh-CN" sz="2800" dirty="0">
                <a:latin typeface="华文楷体" panose="02010600040101010101" pitchFamily="2" charset="-122"/>
                <a:ea typeface="华文楷体" panose="02010600040101010101" pitchFamily="2" charset="-122"/>
              </a:rPr>
              <a:t>，还多了指针</a:t>
            </a:r>
            <a:r>
              <a:rPr lang="en-US" altLang="zh-CN" sz="2800" dirty="0">
                <a:latin typeface="华文楷体" panose="02010600040101010101" pitchFamily="2" charset="-122"/>
                <a:ea typeface="华文楷体" panose="02010600040101010101" pitchFamily="2" charset="-122"/>
              </a:rPr>
              <a:t>first</a:t>
            </a:r>
            <a:r>
              <a:rPr lang="zh-CN" altLang="zh-CN" sz="2800" dirty="0">
                <a:latin typeface="华文楷体" panose="02010600040101010101" pitchFamily="2" charset="-122"/>
                <a:ea typeface="华文楷体" panose="02010600040101010101" pitchFamily="2" charset="-122"/>
              </a:rPr>
              <a:t>，用以指向中序遍历序列中第一个结点的地址。</a:t>
            </a:r>
            <a:endParaRPr lang="zh-CN" altLang="en-US" sz="280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a:off x="5546035"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517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7112" y="1489375"/>
            <a:ext cx="11684888" cy="5010816"/>
          </a:xfrm>
        </p:spPr>
        <p:txBody>
          <a:bodyPr>
            <a:noAutofit/>
          </a:bodyPr>
          <a:lstStyle/>
          <a:p>
            <a:pPr marL="0" indent="0">
              <a:buNone/>
            </a:pPr>
            <a:r>
              <a:rPr lang="zh-CN" altLang="zh-CN" sz="2800" dirty="0">
                <a:ea typeface="华文楷体" panose="02010600040101010101" pitchFamily="2" charset="-122"/>
                <a:cs typeface="Times New Roman" panose="02020603050405020304" pitchFamily="18" charset="0"/>
              </a:rPr>
              <a:t>中序遍历算法</a:t>
            </a:r>
            <a:r>
              <a:rPr lang="zh-CN" altLang="en-US" sz="2800" dirty="0">
                <a:ea typeface="华文楷体" panose="02010600040101010101" pitchFamily="2" charset="-122"/>
                <a:cs typeface="Times New Roman" panose="02020603050405020304" pitchFamily="18" charset="0"/>
              </a:rPr>
              <a:t>基础上改造：</a:t>
            </a:r>
            <a:endParaRPr lang="en-US" altLang="zh-CN" sz="28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用一个</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指针，指向当前访问结点的前一结点</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最初</a:t>
            </a:r>
            <a:r>
              <a:rPr lang="en-US" altLang="zh-CN" sz="2800" b="0" dirty="0">
                <a:ea typeface="华文楷体" panose="02010600040101010101" pitchFamily="2" charset="-122"/>
                <a:cs typeface="Times New Roman" panose="02020603050405020304" pitchFamily="18" charset="0"/>
              </a:rPr>
              <a:t>pre=NULL</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中序遍历时，</a:t>
            </a:r>
            <a:r>
              <a:rPr lang="zh-CN" altLang="en-US" sz="2800" b="0" dirty="0">
                <a:ea typeface="华文楷体" panose="02010600040101010101" pitchFamily="2" charset="-122"/>
                <a:cs typeface="Times New Roman" panose="02020603050405020304" pitchFamily="18" charset="0"/>
              </a:rPr>
              <a:t>对</a:t>
            </a:r>
            <a:r>
              <a:rPr lang="zh-CN" altLang="zh-CN" sz="2800" b="0" dirty="0">
                <a:ea typeface="华文楷体" panose="02010600040101010101" pitchFamily="2" charset="-122"/>
                <a:cs typeface="Times New Roman" panose="02020603050405020304" pitchFamily="18" charset="0"/>
              </a:rPr>
              <a:t>当前</a:t>
            </a:r>
            <a:r>
              <a:rPr lang="zh-CN" altLang="en-US" sz="2800" b="0" dirty="0">
                <a:ea typeface="华文楷体" panose="02010600040101010101" pitchFamily="2" charset="-122"/>
                <a:cs typeface="Times New Roman" panose="02020603050405020304" pitchFamily="18" charset="0"/>
              </a:rPr>
              <a:t>访问</a:t>
            </a:r>
            <a:r>
              <a:rPr lang="zh-CN" altLang="zh-CN" sz="2800" b="0" dirty="0">
                <a:ea typeface="华文楷体" panose="02010600040101010101" pitchFamily="2" charset="-122"/>
                <a:cs typeface="Times New Roman" panose="02020603050405020304" pitchFamily="18" charset="0"/>
              </a:rPr>
              <a:t>结点</a:t>
            </a:r>
            <a:r>
              <a:rPr lang="en-US" altLang="zh-CN" sz="2800" b="0" dirty="0">
                <a:ea typeface="华文楷体" panose="02010600040101010101" pitchFamily="2" charset="-122"/>
                <a:cs typeface="Times New Roman" panose="02020603050405020304" pitchFamily="18" charset="0"/>
              </a:rPr>
              <a:t>p</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没有左子，令</a:t>
            </a:r>
            <a:r>
              <a:rPr lang="zh-CN" altLang="en-US" sz="2400" b="0" dirty="0">
                <a:ea typeface="华文楷体" panose="02010600040101010101" pitchFamily="2" charset="-122"/>
                <a:cs typeface="Times New Roman" panose="02020603050405020304" pitchFamily="18" charset="0"/>
              </a:rPr>
              <a:t>左子指针</a:t>
            </a:r>
            <a:r>
              <a:rPr lang="zh-CN" altLang="zh-CN" sz="2400" b="0" dirty="0">
                <a:ea typeface="华文楷体" panose="02010600040101010101" pitchFamily="2" charset="-122"/>
                <a:cs typeface="Times New Roman" panose="02020603050405020304" pitchFamily="18" charset="0"/>
              </a:rPr>
              <a:t>其指向其直接前驱，即</a:t>
            </a:r>
            <a:r>
              <a:rPr lang="en-US" altLang="zh-CN" sz="2400" b="0" dirty="0">
                <a:ea typeface="华文楷体" panose="02010600040101010101" pitchFamily="2" charset="-122"/>
                <a:cs typeface="Times New Roman" panose="02020603050405020304" pitchFamily="18" charset="0"/>
              </a:rPr>
              <a:t>p-&gt;left = pre</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a:t>
            </a:r>
            <a:r>
              <a:rPr lang="zh-CN" altLang="zh-CN" sz="2400" b="0" dirty="0">
                <a:ea typeface="华文楷体" panose="02010600040101010101" pitchFamily="2" charset="-122"/>
                <a:cs typeface="Times New Roman" panose="02020603050405020304" pitchFamily="18" charset="0"/>
              </a:rPr>
              <a:t>的线索标志</a:t>
            </a:r>
            <a:r>
              <a:rPr lang="en-US" altLang="zh-CN" sz="2400" b="0" dirty="0">
                <a:ea typeface="华文楷体" panose="02010600040101010101" pitchFamily="2" charset="-122"/>
                <a:cs typeface="Times New Roman" panose="02020603050405020304" pitchFamily="18" charset="0"/>
              </a:rPr>
              <a:t>p-&gt;</a:t>
            </a:r>
            <a:r>
              <a:rPr lang="en-US" altLang="zh-CN" sz="2400" b="0" dirty="0" err="1">
                <a:ea typeface="华文楷体" panose="02010600040101010101" pitchFamily="2" charset="-122"/>
                <a:cs typeface="Times New Roman" panose="02020603050405020304" pitchFamily="18" charset="0"/>
              </a:rPr>
              <a:t>leftFlag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en-US"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为空，将</a:t>
            </a:r>
            <a:r>
              <a:rPr lang="en-US" altLang="zh-CN" sz="2400" b="0" dirty="0">
                <a:ea typeface="华文楷体" panose="02010600040101010101" pitchFamily="2" charset="-122"/>
                <a:cs typeface="Times New Roman" panose="02020603050405020304" pitchFamily="18" charset="0"/>
              </a:rPr>
              <a:t>p</a:t>
            </a:r>
            <a:r>
              <a:rPr lang="zh-CN" altLang="en-US" sz="2400" b="0" dirty="0">
                <a:ea typeface="华文楷体" panose="02010600040101010101" pitchFamily="2" charset="-122"/>
                <a:cs typeface="Times New Roman" panose="02020603050405020304" pitchFamily="18" charset="0"/>
              </a:rPr>
              <a:t>赋给属性</a:t>
            </a:r>
            <a:r>
              <a:rPr lang="en-US" altLang="zh-CN" sz="2400" b="0" dirty="0">
                <a:ea typeface="华文楷体" panose="02010600040101010101" pitchFamily="2" charset="-122"/>
                <a:cs typeface="Times New Roman" panose="02020603050405020304" pitchFamily="18" charset="0"/>
              </a:rPr>
              <a:t>first</a:t>
            </a:r>
            <a:r>
              <a:rPr lang="zh-CN" altLang="en-US"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lvl="1"/>
            <a:r>
              <a:rPr lang="zh-CN" altLang="zh-CN" sz="2400" b="0" dirty="0">
                <a:ea typeface="华文楷体" panose="02010600040101010101" pitchFamily="2" charset="-122"/>
                <a:cs typeface="Times New Roman" panose="02020603050405020304" pitchFamily="18" charset="0"/>
              </a:rPr>
              <a:t>如果</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不为空，且</a:t>
            </a:r>
            <a:r>
              <a:rPr lang="en-US" altLang="zh-CN" sz="2400" b="0" dirty="0">
                <a:ea typeface="华文楷体" panose="02010600040101010101" pitchFamily="2" charset="-122"/>
                <a:cs typeface="Times New Roman" panose="02020603050405020304" pitchFamily="18" charset="0"/>
              </a:rPr>
              <a:t>pre</a:t>
            </a:r>
            <a:r>
              <a:rPr lang="zh-CN" altLang="zh-CN" sz="2400" b="0" dirty="0">
                <a:ea typeface="华文楷体" panose="02010600040101010101" pitchFamily="2" charset="-122"/>
                <a:cs typeface="Times New Roman" panose="02020603050405020304" pitchFamily="18" charset="0"/>
              </a:rPr>
              <a:t>所指结点没有右子，令</a:t>
            </a:r>
            <a:r>
              <a:rPr lang="zh-CN" altLang="en-US" sz="2400" b="0" dirty="0">
                <a:ea typeface="华文楷体" panose="02010600040101010101" pitchFamily="2" charset="-122"/>
                <a:cs typeface="Times New Roman" panose="02020603050405020304" pitchFamily="18" charset="0"/>
              </a:rPr>
              <a:t>其右子</a:t>
            </a:r>
            <a:r>
              <a:rPr lang="zh-CN" altLang="zh-CN" sz="2400" b="0" dirty="0">
                <a:ea typeface="华文楷体" panose="02010600040101010101" pitchFamily="2" charset="-122"/>
                <a:cs typeface="Times New Roman" panose="02020603050405020304" pitchFamily="18" charset="0"/>
              </a:rPr>
              <a:t>指针指向其直接后继，即</a:t>
            </a:r>
            <a:r>
              <a:rPr lang="en-US" altLang="zh-CN" sz="2400" b="0" dirty="0">
                <a:ea typeface="华文楷体" panose="02010600040101010101" pitchFamily="2" charset="-122"/>
                <a:cs typeface="Times New Roman" panose="02020603050405020304" pitchFamily="18" charset="0"/>
              </a:rPr>
              <a:t>pre-&gt;right = p</a:t>
            </a:r>
            <a:r>
              <a:rPr lang="zh-CN" altLang="zh-CN" sz="2400" b="0" dirty="0">
                <a:ea typeface="华文楷体" panose="02010600040101010101" pitchFamily="2" charset="-122"/>
                <a:cs typeface="Times New Roman" panose="02020603050405020304" pitchFamily="18" charset="0"/>
              </a:rPr>
              <a:t>，并置</a:t>
            </a:r>
            <a:r>
              <a:rPr lang="en-US" altLang="zh-CN" sz="2400" b="0" dirty="0">
                <a:ea typeface="华文楷体" panose="02010600040101010101" pitchFamily="2" charset="-122"/>
                <a:cs typeface="Times New Roman" panose="02020603050405020304" pitchFamily="18" charset="0"/>
              </a:rPr>
              <a:t>pre</a:t>
            </a:r>
            <a:r>
              <a:rPr lang="zh-CN" altLang="en-US" sz="2400" b="0" dirty="0">
                <a:ea typeface="华文楷体" panose="02010600040101010101" pitchFamily="2" charset="-122"/>
                <a:cs typeface="Times New Roman" panose="02020603050405020304" pitchFamily="18" charset="0"/>
              </a:rPr>
              <a:t>的</a:t>
            </a:r>
            <a:r>
              <a:rPr lang="zh-CN" altLang="zh-CN" sz="2400" b="0" dirty="0">
                <a:ea typeface="华文楷体" panose="02010600040101010101" pitchFamily="2" charset="-122"/>
                <a:cs typeface="Times New Roman" panose="02020603050405020304" pitchFamily="18" charset="0"/>
              </a:rPr>
              <a:t>线索标志</a:t>
            </a:r>
            <a:r>
              <a:rPr lang="en-US" altLang="zh-CN" sz="2400" b="0" dirty="0">
                <a:ea typeface="华文楷体" panose="02010600040101010101" pitchFamily="2" charset="-122"/>
                <a:cs typeface="Times New Roman" panose="02020603050405020304" pitchFamily="18" charset="0"/>
              </a:rPr>
              <a:t>pre-&gt;</a:t>
            </a:r>
            <a:r>
              <a:rPr lang="en-US" altLang="zh-CN" sz="2400" b="0" dirty="0" err="1">
                <a:ea typeface="华文楷体" panose="02010600040101010101" pitchFamily="2" charset="-122"/>
                <a:cs typeface="Times New Roman" panose="02020603050405020304" pitchFamily="18" charset="0"/>
              </a:rPr>
              <a:t>rightFlag</a:t>
            </a:r>
            <a:r>
              <a:rPr lang="en-US" altLang="zh-CN" sz="2400" b="0" dirty="0">
                <a:ea typeface="华文楷体" panose="02010600040101010101" pitchFamily="2" charset="-122"/>
                <a:cs typeface="Times New Roman" panose="02020603050405020304" pitchFamily="18" charset="0"/>
              </a:rPr>
              <a:t> =1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最后访问的结点</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其右子必为空，将其改为线索，即</a:t>
            </a:r>
            <a:r>
              <a:rPr lang="en-US" altLang="zh-CN" sz="2800" b="0" dirty="0">
                <a:ea typeface="华文楷体" panose="02010600040101010101" pitchFamily="2" charset="-122"/>
                <a:cs typeface="Times New Roman" panose="02020603050405020304" pitchFamily="18" charset="0"/>
              </a:rPr>
              <a:t>p-&gt;</a:t>
            </a:r>
            <a:r>
              <a:rPr lang="en-US" altLang="zh-CN" sz="2800" b="0" dirty="0" err="1">
                <a:ea typeface="华文楷体" panose="02010600040101010101" pitchFamily="2" charset="-122"/>
                <a:cs typeface="Times New Roman" panose="02020603050405020304" pitchFamily="18" charset="0"/>
              </a:rPr>
              <a:t>rightFlag</a:t>
            </a:r>
            <a:r>
              <a:rPr lang="en-US" altLang="zh-CN" sz="2800" b="0" dirty="0">
                <a:ea typeface="华文楷体" panose="02010600040101010101" pitchFamily="2" charset="-122"/>
                <a:cs typeface="Times New Roman" panose="02020603050405020304" pitchFamily="18" charset="0"/>
              </a:rPr>
              <a:t> =1 </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97374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建立中序线索树的算法</a:t>
            </a:r>
            <a:r>
              <a:rPr lang="en-US" altLang="zh-CN" dirty="0"/>
              <a:t>:</a:t>
            </a:r>
            <a:endParaRPr lang="zh-CN" altLang="en-US" dirty="0"/>
          </a:p>
        </p:txBody>
      </p:sp>
    </p:spTree>
    <p:extLst>
      <p:ext uri="{BB962C8B-B14F-4D97-AF65-F5344CB8AC3E}">
        <p14:creationId xmlns:p14="http://schemas.microsoft.com/office/powerpoint/2010/main" val="33511208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线索化标准存储的二叉树类模板的定义</a:t>
            </a:r>
          </a:p>
        </p:txBody>
      </p:sp>
    </p:spTree>
    <p:extLst>
      <p:ext uri="{BB962C8B-B14F-4D97-AF65-F5344CB8AC3E}">
        <p14:creationId xmlns:p14="http://schemas.microsoft.com/office/powerpoint/2010/main" val="71461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二叉树的定义</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764791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dirty="0">
                <a:ea typeface="华文楷体" panose="02010600040101010101" pitchFamily="2" charset="-122"/>
                <a:cs typeface="Times New Roman" panose="02020603050405020304" pitchFamily="18" charset="0"/>
              </a:rPr>
              <a:t>用于标识是否线索，</a:t>
            </a:r>
            <a:r>
              <a:rPr lang="en-US" altLang="zh-CN" dirty="0">
                <a:ea typeface="华文楷体" panose="02010600040101010101" pitchFamily="2" charset="-122"/>
                <a:cs typeface="Times New Roman" panose="02020603050405020304" pitchFamily="18" charset="0"/>
              </a:rPr>
              <a:t> 0</a:t>
            </a:r>
            <a:r>
              <a:rPr lang="zh-CN" altLang="en-US" dirty="0">
                <a:ea typeface="华文楷体" panose="02010600040101010101" pitchFamily="2" charset="-122"/>
                <a:cs typeface="Times New Roman" panose="02020603050405020304" pitchFamily="18" charset="0"/>
              </a:rPr>
              <a:t>时为孩子，</a:t>
            </a:r>
            <a:r>
              <a:rPr lang="en-US" altLang="zh-CN" dirty="0">
                <a:ea typeface="华文楷体" panose="02010600040101010101" pitchFamily="2" charset="-122"/>
                <a:cs typeface="Times New Roman" panose="02020603050405020304" pitchFamily="18" charset="0"/>
              </a:rPr>
              <a:t> 1</a:t>
            </a:r>
            <a:r>
              <a:rPr lang="zh-CN" altLang="en-US" dirty="0">
                <a:ea typeface="华文楷体" panose="02010600040101010101" pitchFamily="2" charset="-122"/>
                <a:cs typeface="Times New Roman" panose="02020603050405020304" pitchFamily="18" charset="0"/>
              </a:rPr>
              <a:t>时为线索</a:t>
            </a:r>
            <a:endParaRPr lang="en-US" altLang="zh-CN"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8596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730764"/>
            <a:ext cx="11850540" cy="5252593"/>
          </a:xfrm>
        </p:spPr>
        <p:txBody>
          <a:bodyPr>
            <a:noAutofit/>
          </a:bodyPr>
          <a:lstStyle/>
          <a:p>
            <a:pPr marL="0" indent="0">
              <a:buNone/>
            </a:pPr>
            <a:endParaRPr lang="zh-CN" altLang="zh-CN" b="0" dirty="0"/>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left=L; right=R;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Tree>
    <p:extLst>
      <p:ext uri="{BB962C8B-B14F-4D97-AF65-F5344CB8AC3E}">
        <p14:creationId xmlns:p14="http://schemas.microsoft.com/office/powerpoint/2010/main" val="4909287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*first;  //</a:t>
            </a:r>
            <a:r>
              <a:rPr lang="zh-CN" altLang="en-US" dirty="0">
                <a:ea typeface="华文楷体" panose="02010600040101010101" pitchFamily="2" charset="-122"/>
                <a:cs typeface="Times New Roman" panose="02020603050405020304" pitchFamily="18" charset="0"/>
              </a:rPr>
              <a:t>线索中的首结点</a:t>
            </a:r>
            <a:endParaRPr lang="en-US" altLang="zh-CN"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335699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49016"/>
            <a:ext cx="11850540" cy="463312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p>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建立中序线索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在中序线索树上进行中序遍历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在中序线索树上进行前序遍历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p>
        </p:txBody>
      </p:sp>
    </p:spTree>
    <p:extLst>
      <p:ext uri="{BB962C8B-B14F-4D97-AF65-F5344CB8AC3E}">
        <p14:creationId xmlns:p14="http://schemas.microsoft.com/office/powerpoint/2010/main" val="20981354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5482870"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 first=NULL</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*pre;</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995060" y="1404180"/>
            <a:ext cx="5502748" cy="5913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pre = NULL;   first = NULL;</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s1.push(root); s2.push(zero);</a:t>
            </a:r>
          </a:p>
          <a:p>
            <a:pPr marL="0" indent="0">
              <a:buFont typeface="Wingdings" panose="05000000000000000000" pitchFamily="2" charset="2"/>
              <a:buNone/>
            </a:pP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while (!s1.isEmpty())</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flag = s2.top(); s2.pop();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 = s1.top(); //</a:t>
            </a:r>
            <a:r>
              <a:rPr lang="zh-CN" altLang="zh-CN" b="0" dirty="0">
                <a:ea typeface="华文楷体" panose="02010600040101010101" pitchFamily="2" charset="-122"/>
                <a:cs typeface="Times New Roman" panose="02020603050405020304" pitchFamily="18" charset="0"/>
              </a:rPr>
              <a:t>读取栈顶元素</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(flag==one)</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s1.pop();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(!first) first = 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t> </a:t>
            </a:r>
            <a:endParaRPr lang="zh-CN" altLang="zh-CN" b="0" dirty="0"/>
          </a:p>
        </p:txBody>
      </p:sp>
    </p:spTree>
    <p:extLst>
      <p:ext uri="{BB962C8B-B14F-4D97-AF65-F5344CB8AC3E}">
        <p14:creationId xmlns:p14="http://schemas.microsoft.com/office/powerpoint/2010/main" val="16259785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1" y="1207459"/>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有右子压右子，没有进入下一轮循环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s1.push(p-&gt;right);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加中序遍历线索</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1; p-&gt;left = pre;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(pre &amp;&amp; (!pre-&gt;right))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pre-&gt;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pre-&gt;right = p;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65187" y="1581997"/>
            <a:ext cx="5626813" cy="4524315"/>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s2.push(one);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遍历序列中最后一个结点后继为空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77546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8047166" cy="4859759"/>
          </a:xfrm>
        </p:spPr>
        <p:txBody>
          <a:bodyPr>
            <a:noAutofit/>
          </a:bodyPr>
          <a:lstStyle/>
          <a:p>
            <a:pPr marL="457200" lvl="0" indent="-457200">
              <a:buFont typeface="+mj-lt"/>
              <a:buAutoNum type="arabicPeriod"/>
            </a:pPr>
            <a:r>
              <a:rPr lang="zh-CN" altLang="en-US" b="0" dirty="0">
                <a:ea typeface="华文楷体" panose="02010600040101010101" pitchFamily="2" charset="-122"/>
                <a:cs typeface="Times New Roman" panose="02020603050405020304" pitchFamily="18" charset="0"/>
              </a:rPr>
              <a:t>将</a:t>
            </a:r>
            <a:r>
              <a:rPr lang="zh-CN" altLang="zh-CN" b="0" dirty="0">
                <a:ea typeface="华文楷体" panose="02010600040101010101" pitchFamily="2" charset="-122"/>
                <a:cs typeface="Times New Roman" panose="02020603050405020304" pitchFamily="18" charset="0"/>
              </a:rPr>
              <a:t>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设为</a:t>
            </a:r>
            <a:r>
              <a:rPr lang="en-US" altLang="zh-CN" b="0" dirty="0">
                <a:ea typeface="华文楷体" panose="02010600040101010101" pitchFamily="2" charset="-122"/>
                <a:cs typeface="Times New Roman" panose="02020603050405020304" pitchFamily="18" charset="0"/>
              </a:rPr>
              <a:t>first</a:t>
            </a:r>
            <a:r>
              <a:rPr lang="zh-CN"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即</a:t>
            </a:r>
            <a:r>
              <a:rPr lang="en-US" altLang="zh-CN" b="0" dirty="0">
                <a:ea typeface="华文楷体" panose="02010600040101010101" pitchFamily="2" charset="-122"/>
                <a:cs typeface="Times New Roman" panose="02020603050405020304" pitchFamily="18" charset="0"/>
              </a:rPr>
              <a:t>p=first</a:t>
            </a:r>
            <a:r>
              <a:rPr lang="zh-CN" altLang="zh-CN"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为空，结束。</a:t>
            </a:r>
          </a:p>
          <a:p>
            <a:pPr marL="45720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a:t>
            </a:r>
          </a:p>
          <a:p>
            <a:pPr marL="514350" lvl="0" indent="-514350">
              <a:buFont typeface="+mj-lt"/>
              <a:buAutoNum type="arabicPeriod" startAt="3"/>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有右子，沿其右子一路左分支</a:t>
            </a:r>
            <a:r>
              <a:rPr lang="zh-CN" altLang="en-US" b="0" dirty="0">
                <a:ea typeface="华文楷体" panose="02010600040101010101" pitchFamily="2" charset="-122"/>
                <a:cs typeface="Times New Roman" panose="02020603050405020304" pitchFamily="18" charset="0"/>
              </a:rPr>
              <a:t>走</a:t>
            </a:r>
            <a:r>
              <a:rPr lang="zh-CN" altLang="zh-CN" b="0" dirty="0">
                <a:ea typeface="华文楷体" panose="02010600040101010101" pitchFamily="2" charset="-122"/>
                <a:cs typeface="Times New Roman" panose="02020603050405020304" pitchFamily="18" charset="0"/>
              </a:rPr>
              <a:t>下去，</a:t>
            </a:r>
            <a:r>
              <a:rPr lang="zh-CN" altLang="en-US" b="0" dirty="0">
                <a:ea typeface="华文楷体" panose="02010600040101010101" pitchFamily="2" charset="-122"/>
                <a:cs typeface="Times New Roman" panose="02020603050405020304" pitchFamily="18" charset="0"/>
              </a:rPr>
              <a:t>令下一个访问结点</a:t>
            </a:r>
            <a:r>
              <a:rPr lang="en-US" altLang="zh-CN" b="0" dirty="0">
                <a:ea typeface="华文楷体" panose="02010600040101010101" pitchFamily="2" charset="-122"/>
                <a:cs typeface="Times New Roman" panose="02020603050405020304" pitchFamily="18" charset="0"/>
              </a:rPr>
              <a:t>p</a:t>
            </a:r>
            <a:r>
              <a:rPr lang="zh-CN" altLang="en-US" b="0" dirty="0">
                <a:ea typeface="华文楷体" panose="02010600040101010101" pitchFamily="2" charset="-122"/>
                <a:cs typeface="Times New Roman" panose="02020603050405020304" pitchFamily="18" charset="0"/>
              </a:rPr>
              <a:t>指向</a:t>
            </a:r>
            <a:r>
              <a:rPr lang="zh-CN" altLang="zh-CN" b="0" dirty="0">
                <a:ea typeface="华文楷体" panose="02010600040101010101" pitchFamily="2" charset="-122"/>
                <a:cs typeface="Times New Roman" panose="02020603050405020304" pitchFamily="18" charset="0"/>
              </a:rPr>
              <a:t>其最左侧结点。</a:t>
            </a:r>
          </a:p>
          <a:p>
            <a:pPr marL="53657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指向右子域中的后继线索</a:t>
            </a:r>
            <a:r>
              <a:rPr lang="zh-CN" altLang="en-US" b="0" dirty="0">
                <a:ea typeface="华文楷体" panose="02010600040101010101" pitchFamily="2" charset="-122"/>
                <a:cs typeface="Times New Roman" panose="02020603050405020304" pitchFamily="18" charset="0"/>
              </a:rPr>
              <a:t>，它即下一个访问结点。</a:t>
            </a:r>
            <a:endParaRPr lang="en-US" altLang="zh-CN"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b="0" dirty="0">
                <a:ea typeface="华文楷体" panose="02010600040101010101" pitchFamily="2" charset="-122"/>
                <a:cs typeface="Times New Roman" panose="02020603050405020304" pitchFamily="18" charset="0"/>
              </a:rPr>
              <a:t>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solidFill>
                  <a:srgbClr val="FF0000"/>
                </a:solidFill>
                <a:latin typeface="华文楷体" panose="02010600040101010101" pitchFamily="2" charset="-122"/>
                <a:ea typeface="华文楷体" panose="02010600040101010101" pitchFamily="2" charset="-122"/>
              </a:rPr>
              <a:t>在中序线索树上进行中序遍历算法的思路</a:t>
            </a:r>
            <a:r>
              <a:rPr lang="zh-CN" altLang="en-US" dirty="0">
                <a:solidFill>
                  <a:srgbClr val="FF0000"/>
                </a:solidFill>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612081" y="2092041"/>
            <a:ext cx="3354632" cy="3165760"/>
          </a:xfrm>
          <a:prstGeom prst="rect">
            <a:avLst/>
          </a:prstGeom>
          <a:noFill/>
          <a:ln>
            <a:noFill/>
          </a:ln>
        </p:spPr>
      </p:pic>
    </p:spTree>
    <p:extLst>
      <p:ext uri="{BB962C8B-B14F-4D97-AF65-F5344CB8AC3E}">
        <p14:creationId xmlns:p14="http://schemas.microsoft.com/office/powerpoint/2010/main" val="16392948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39462" cy="469276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(!first)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的后继元素</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在中序线索树上进行中序遍历算法实现：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24331" y="1478961"/>
            <a:ext cx="6011410"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如果有右子</a:t>
            </a:r>
          </a:p>
          <a:p>
            <a:pPr marL="0" indent="0">
              <a:buNone/>
            </a:pPr>
            <a:r>
              <a:rPr lang="en-US" altLang="zh-CN" b="0" dirty="0">
                <a:ea typeface="华文楷体" panose="02010600040101010101" pitchFamily="2" charset="-122"/>
                <a:cs typeface="Times New Roman" panose="02020603050405020304" pitchFamily="18" charset="0"/>
              </a:rPr>
              <a:t>    {  p = p-&gt;right;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沿右子的左分支一路向左</a:t>
            </a:r>
          </a:p>
          <a:p>
            <a:pPr marL="0" indent="0">
              <a:buNone/>
            </a:pPr>
            <a:r>
              <a:rPr lang="en-US" altLang="zh-CN" b="0" dirty="0">
                <a:ea typeface="华文楷体" panose="02010600040101010101" pitchFamily="2" charset="-122"/>
                <a:cs typeface="Times New Roman" panose="02020603050405020304" pitchFamily="18" charset="0"/>
              </a:rPr>
              <a:t>        while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a:t>
            </a:r>
            <a:r>
              <a:rPr lang="en-US" altLang="zh-CN" b="0">
                <a:ea typeface="华文楷体" panose="02010600040101010101" pitchFamily="2" charset="-122"/>
                <a:cs typeface="Times New Roman" panose="02020603050405020304" pitchFamily="18" charset="0"/>
              </a:rPr>
              <a:t>0))</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 = p-&gt;left; //</a:t>
            </a:r>
            <a:r>
              <a:rPr lang="zh-CN" altLang="en-US" b="0" dirty="0">
                <a:ea typeface="华文楷体" panose="02010600040101010101" pitchFamily="2" charset="-122"/>
                <a:cs typeface="Times New Roman" panose="02020603050405020304" pitchFamily="18" charset="0"/>
              </a:rPr>
              <a:t>左子为空时必为线索</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p = p-&gt;right; //</a:t>
            </a:r>
            <a:r>
              <a:rPr lang="zh-CN" altLang="zh-CN" b="0" dirty="0">
                <a:ea typeface="华文楷体" panose="02010600040101010101" pitchFamily="2" charset="-122"/>
                <a:cs typeface="Times New Roman" panose="02020603050405020304" pitchFamily="18" charset="0"/>
              </a:rPr>
              <a:t>无右子直接用后继线索</a:t>
            </a: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a:t>
            </a:r>
            <a:r>
              <a:rPr lang="en-US" altLang="zh-CN" b="0" dirty="0" err="1">
                <a:ea typeface="华文楷体" panose="02010600040101010101" pitchFamily="2" charset="-122"/>
                <a:cs typeface="Times New Roman" panose="02020603050405020304" pitchFamily="18" charset="0"/>
              </a:rPr>
              <a:t>endl</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8002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7694"/>
            <a:ext cx="8314955" cy="5079936"/>
          </a:xfrm>
        </p:spPr>
        <p:txBody>
          <a:bodyPr>
            <a:noAutofit/>
          </a:bodyPr>
          <a:lstStyle/>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置为根</a:t>
            </a:r>
            <a:r>
              <a:rPr lang="en-US" altLang="zh-CN" b="0" dirty="0">
                <a:ea typeface="华文楷体" panose="02010600040101010101" pitchFamily="2" charset="-122"/>
                <a:cs typeface="Times New Roman" panose="02020603050405020304" pitchFamily="18" charset="0"/>
              </a:rPr>
              <a:t>root</a:t>
            </a:r>
            <a:r>
              <a:rPr lang="zh-CN" altLang="zh-CN" b="0" dirty="0">
                <a:ea typeface="华文楷体" panose="02010600040101010101" pitchFamily="2" charset="-122"/>
                <a:cs typeface="Times New Roman" panose="02020603050405020304" pitchFamily="18" charset="0"/>
              </a:rPr>
              <a:t>。</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有左子，下一个访问结点为其左子，令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为其左子。转向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lvl="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有右子，下一个访问结点为其右子，令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无右子，顺着后继线索一直往下找，直到找到右子。</a:t>
            </a:r>
          </a:p>
          <a:p>
            <a:pPr marL="542925" lvl="0" indent="0">
              <a:buNone/>
            </a:pPr>
            <a:r>
              <a:rPr lang="zh-CN" altLang="zh-CN" b="0" dirty="0">
                <a:ea typeface="华文楷体" panose="02010600040101010101" pitchFamily="2" charset="-122"/>
                <a:cs typeface="Times New Roman" panose="02020603050405020304" pitchFamily="18" charset="0"/>
              </a:rPr>
              <a:t>如果右子为空，遍历结束。如果右子不为空</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右子即下一个访问结点。</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在一棵中序线索树上进行</a:t>
            </a:r>
            <a:r>
              <a:rPr lang="zh-CN" altLang="en-US" dirty="0">
                <a:latin typeface="华文楷体" panose="02010600040101010101" pitchFamily="2" charset="-122"/>
                <a:ea typeface="华文楷体" panose="02010600040101010101" pitchFamily="2" charset="-122"/>
              </a:rPr>
              <a:t>前</a:t>
            </a:r>
            <a:r>
              <a:rPr lang="zh-CN" altLang="zh-CN" dirty="0">
                <a:latin typeface="华文楷体" panose="02010600040101010101" pitchFamily="2" charset="-122"/>
                <a:ea typeface="华文楷体" panose="02010600040101010101" pitchFamily="2" charset="-122"/>
              </a:rPr>
              <a:t>序遍历算法的思路</a:t>
            </a:r>
            <a:r>
              <a:rPr lang="zh-CN" altLang="en-US" dirty="0"/>
              <a:t>：</a:t>
            </a:r>
          </a:p>
        </p:txBody>
      </p:sp>
      <p:pic>
        <p:nvPicPr>
          <p:cNvPr id="2" name="图片 1"/>
          <p:cNvPicPr>
            <a:picLocks noChangeAspect="1"/>
          </p:cNvPicPr>
          <p:nvPr/>
        </p:nvPicPr>
        <p:blipFill>
          <a:blip r:embed="rId3"/>
          <a:stretch>
            <a:fillRect/>
          </a:stretch>
        </p:blipFill>
        <p:spPr>
          <a:xfrm>
            <a:off x="8567967" y="1548900"/>
            <a:ext cx="3293107" cy="2526711"/>
          </a:xfrm>
          <a:prstGeom prst="rect">
            <a:avLst/>
          </a:prstGeom>
        </p:spPr>
      </p:pic>
      <p:sp>
        <p:nvSpPr>
          <p:cNvPr id="3" name="文本框 2"/>
          <p:cNvSpPr txBox="1"/>
          <p:nvPr/>
        </p:nvSpPr>
        <p:spPr>
          <a:xfrm>
            <a:off x="8762054" y="4277521"/>
            <a:ext cx="3204659" cy="954107"/>
          </a:xfrm>
          <a:prstGeom prst="rect">
            <a:avLst/>
          </a:prstGeom>
          <a:noFill/>
        </p:spPr>
        <p:txBody>
          <a:bodyPr wrap="square" rtlCol="0">
            <a:spAutoFit/>
          </a:bodyPr>
          <a:lstStyle/>
          <a:p>
            <a:r>
              <a:rPr lang="zh-CN" altLang="en-US" sz="2800" dirty="0"/>
              <a:t>前序遍历序列：</a:t>
            </a:r>
            <a:endParaRPr lang="en-US" altLang="zh-CN" sz="2800" dirty="0"/>
          </a:p>
          <a:p>
            <a:r>
              <a:rPr lang="en-US" altLang="zh-CN" sz="2800" dirty="0"/>
              <a:t>ALBECDW</a:t>
            </a:r>
            <a:endParaRPr lang="zh-CN" altLang="en-US" sz="2800" dirty="0"/>
          </a:p>
        </p:txBody>
      </p:sp>
      <p:cxnSp>
        <p:nvCxnSpPr>
          <p:cNvPr id="5" name="直接连接符 4"/>
          <p:cNvCxnSpPr/>
          <p:nvPr/>
        </p:nvCxnSpPr>
        <p:spPr>
          <a:xfrm>
            <a:off x="8567967" y="1387694"/>
            <a:ext cx="0" cy="5470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50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19584" cy="509032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root;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==0)  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t>        </a:t>
            </a: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在中序线索树上进行前序遍历算法实现：</a:t>
            </a:r>
          </a:p>
        </p:txBody>
      </p:sp>
      <p:cxnSp>
        <p:nvCxnSpPr>
          <p:cNvPr id="3" name="直接连接符 2"/>
          <p:cNvCxnSpPr/>
          <p:nvPr/>
        </p:nvCxnSpPr>
        <p:spPr>
          <a:xfrm>
            <a:off x="6599583"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6361044" y="1465037"/>
            <a:ext cx="5685182"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en-US" altLang="zh-CN" b="0" dirty="0"/>
              <a:t>{   if (p-&gt;</a:t>
            </a:r>
            <a:r>
              <a:rPr lang="en-US" altLang="zh-CN" b="0" dirty="0" err="1"/>
              <a:t>rightFlag</a:t>
            </a:r>
            <a:r>
              <a:rPr lang="en-US" altLang="zh-CN" b="0" dirty="0"/>
              <a:t>==0)   p = p-&gt;right;</a:t>
            </a:r>
            <a:endParaRPr lang="zh-CN" altLang="zh-CN" b="0" dirty="0"/>
          </a:p>
          <a:p>
            <a:pPr marL="0" indent="0">
              <a:buNone/>
            </a:pPr>
            <a:r>
              <a:rPr lang="en-US" altLang="zh-CN" b="0" dirty="0"/>
              <a:t>            else</a:t>
            </a:r>
            <a:endParaRPr lang="zh-CN" altLang="zh-CN" b="0" dirty="0"/>
          </a:p>
          <a:p>
            <a:pPr marL="0" indent="0">
              <a:buNone/>
            </a:pPr>
            <a:r>
              <a:rPr lang="en-US" altLang="zh-CN" b="0" dirty="0"/>
              <a:t>            {  while (p&amp;&amp;(p-&gt;</a:t>
            </a:r>
            <a:r>
              <a:rPr lang="en-US" altLang="zh-CN" b="0" dirty="0" err="1"/>
              <a:t>rightFlag</a:t>
            </a:r>
            <a:r>
              <a:rPr lang="en-US" altLang="zh-CN" b="0" dirty="0"/>
              <a:t>==1))</a:t>
            </a:r>
          </a:p>
          <a:p>
            <a:pPr marL="0" indent="0">
              <a:buNone/>
            </a:pPr>
            <a:r>
              <a:rPr lang="en-US" altLang="zh-CN" b="0" dirty="0"/>
              <a:t>                           p = p-&gt;right;</a:t>
            </a:r>
            <a:endParaRPr lang="zh-CN" altLang="zh-CN" b="0" dirty="0"/>
          </a:p>
          <a:p>
            <a:pPr marL="0" indent="0">
              <a:buNone/>
            </a:pPr>
            <a:r>
              <a:rPr lang="en-US" altLang="zh-CN" b="0" dirty="0"/>
              <a:t>                if (!p) return;</a:t>
            </a:r>
            <a:endParaRPr lang="zh-CN" altLang="zh-CN" b="0" dirty="0"/>
          </a:p>
          <a:p>
            <a:pPr marL="0" indent="0">
              <a:buNone/>
            </a:pPr>
            <a:r>
              <a:rPr lang="en-US" altLang="zh-CN" b="0" dirty="0"/>
              <a:t>                p = p-&gt;right;</a:t>
            </a:r>
            <a:endParaRPr lang="zh-CN" altLang="zh-CN" b="0" dirty="0"/>
          </a:p>
          <a:p>
            <a:pPr marL="0" indent="0">
              <a:buNone/>
            </a:pPr>
            <a:r>
              <a:rPr lang="en-US" altLang="zh-CN" b="0" dirty="0"/>
              <a:t>            }</a:t>
            </a:r>
            <a:endParaRPr lang="zh-CN" altLang="zh-CN" b="0" dirty="0"/>
          </a:p>
          <a:p>
            <a:pPr marL="0" indent="0">
              <a:buNone/>
            </a:pPr>
            <a:r>
              <a:rPr lang="en-US" altLang="zh-CN" b="0" dirty="0"/>
              <a:t>        }    }</a:t>
            </a:r>
            <a:endParaRPr lang="zh-CN" altLang="zh-CN" b="0" dirty="0"/>
          </a:p>
          <a:p>
            <a:pPr marL="0" indent="0">
              <a:buNone/>
            </a:pPr>
            <a:r>
              <a:rPr lang="en-US" altLang="zh-CN" b="0" dirty="0"/>
              <a:t>    </a:t>
            </a:r>
            <a:r>
              <a:rPr lang="en-US" altLang="zh-CN" b="0" dirty="0" err="1"/>
              <a:t>cout</a:t>
            </a:r>
            <a:r>
              <a:rPr lang="en-US" altLang="zh-CN" b="0" dirty="0"/>
              <a:t>&lt;&lt;</a:t>
            </a:r>
            <a:r>
              <a:rPr lang="en-US" altLang="zh-CN" b="0" dirty="0" err="1"/>
              <a:t>endl</a:t>
            </a:r>
            <a:r>
              <a:rPr lang="en-US" altLang="zh-CN" b="0" dirty="0"/>
              <a:t>;   }</a:t>
            </a:r>
            <a:endParaRPr lang="zh-CN" altLang="zh-CN" b="0" dirty="0"/>
          </a:p>
        </p:txBody>
      </p:sp>
      <p:sp>
        <p:nvSpPr>
          <p:cNvPr id="4" name="文本框 3"/>
          <p:cNvSpPr txBox="1"/>
          <p:nvPr/>
        </p:nvSpPr>
        <p:spPr>
          <a:xfrm>
            <a:off x="8916252" y="5300027"/>
            <a:ext cx="3275748" cy="461665"/>
          </a:xfrm>
          <a:prstGeom prst="rect">
            <a:avLst/>
          </a:prstGeom>
          <a:noFill/>
        </p:spPr>
        <p:txBody>
          <a:bodyPr wrap="square" rtlCol="0">
            <a:spAutoFit/>
          </a:bodyPr>
          <a:lstStyle/>
          <a:p>
            <a:r>
              <a:rPr lang="zh-CN" altLang="en-US" sz="2400" b="1" dirty="0">
                <a:solidFill>
                  <a:schemeClr val="accent1"/>
                </a:solidFill>
              </a:rPr>
              <a:t>考虑：可以后序遍历？</a:t>
            </a:r>
          </a:p>
        </p:txBody>
      </p:sp>
    </p:spTree>
    <p:extLst>
      <p:ext uri="{BB962C8B-B14F-4D97-AF65-F5344CB8AC3E}">
        <p14:creationId xmlns:p14="http://schemas.microsoft.com/office/powerpoint/2010/main" val="170930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658699" y="1698010"/>
                <a:ext cx="11162883" cy="4205833"/>
              </a:xfrm>
            </p:spPr>
            <p:txBody>
              <a:bodyPr>
                <a:normAutofit/>
              </a:bodyPr>
              <a:lstStyle/>
              <a:p>
                <a:pPr marL="0" indent="0">
                  <a:buNone/>
                </a:pPr>
                <a:r>
                  <a:rPr lang="zh-CN" altLang="zh-CN" sz="2800" b="0" dirty="0">
                    <a:ea typeface="华文楷体" pitchFamily="2" charset="-122"/>
                    <a:cs typeface="Times New Roman" panose="02020603050405020304" pitchFamily="18" charset="0"/>
                  </a:rPr>
                  <a:t>二叉树是有限个</a:t>
                </a:r>
                <a14:m>
                  <m:oMath xmlns:m="http://schemas.openxmlformats.org/officeDocument/2006/math">
                    <m:r>
                      <a:rPr lang="en-US" altLang="zh-CN" sz="2800" b="0">
                        <a:latin typeface="Cambria Math" panose="02040503050406030204" pitchFamily="18" charset="0"/>
                        <a:ea typeface="华文楷体" pitchFamily="2" charset="-122"/>
                      </a:rPr>
                      <m:t>(</m:t>
                    </m:r>
                    <m:r>
                      <m:rPr>
                        <m:sty m:val="p"/>
                      </m:rPr>
                      <a:rPr lang="en-US" altLang="zh-CN" sz="2800" b="0">
                        <a:latin typeface="Cambria Math" panose="02040503050406030204" pitchFamily="18" charset="0"/>
                        <a:ea typeface="华文楷体" pitchFamily="2" charset="-122"/>
                      </a:rPr>
                      <m:t>n</m:t>
                    </m:r>
                    <m:r>
                      <a:rPr lang="en-US" altLang="zh-CN" sz="2800" b="0">
                        <a:latin typeface="Cambria Math" panose="02040503050406030204" pitchFamily="18" charset="0"/>
                        <a:ea typeface="华文楷体" pitchFamily="2" charset="-122"/>
                      </a:rPr>
                      <m:t>≥0)</m:t>
                    </m:r>
                  </m:oMath>
                </a14:m>
                <a:r>
                  <a:rPr lang="zh-CN" altLang="zh-CN" sz="2800" b="0" dirty="0">
                    <a:ea typeface="华文楷体" pitchFamily="2" charset="-122"/>
                    <a:cs typeface="Times New Roman" panose="02020603050405020304" pitchFamily="18" charset="0"/>
                  </a:rPr>
                  <a:t>结点的集合。它</a:t>
                </a:r>
                <a:r>
                  <a:rPr lang="zh-CN" altLang="zh-CN" sz="2800" b="0" dirty="0">
                    <a:highlight>
                      <a:srgbClr val="FFFF00"/>
                    </a:highlight>
                    <a:ea typeface="华文楷体" pitchFamily="2" charset="-122"/>
                    <a:cs typeface="Times New Roman" panose="02020603050405020304" pitchFamily="18" charset="0"/>
                  </a:rPr>
                  <a:t>或者为空，</a:t>
                </a:r>
                <a:r>
                  <a:rPr lang="zh-CN" altLang="zh-CN" sz="2800" b="0" dirty="0">
                    <a:ea typeface="华文楷体" pitchFamily="2" charset="-122"/>
                    <a:cs typeface="Times New Roman" panose="02020603050405020304" pitchFamily="18" charset="0"/>
                  </a:rPr>
                  <a:t>或者有一个结点作为根结点，其余结点分成左右两个互不相交的子集作为根结点的</a:t>
                </a:r>
                <a:r>
                  <a:rPr lang="zh-CN" altLang="zh-CN" sz="2800" b="0" dirty="0">
                    <a:highlight>
                      <a:srgbClr val="FFFF00"/>
                    </a:highlight>
                    <a:ea typeface="华文楷体" pitchFamily="2" charset="-122"/>
                    <a:cs typeface="Times New Roman" panose="02020603050405020304" pitchFamily="18" charset="0"/>
                  </a:rPr>
                  <a:t>左右子树</a:t>
                </a:r>
                <a:r>
                  <a:rPr lang="zh-CN" altLang="zh-CN" sz="2800" b="0" dirty="0">
                    <a:ea typeface="华文楷体" pitchFamily="2" charset="-122"/>
                    <a:cs typeface="Times New Roman" panose="02020603050405020304" pitchFamily="18" charset="0"/>
                  </a:rPr>
                  <a:t>，每个子树又是一棵二叉树。</a:t>
                </a:r>
                <a:endParaRPr lang="en-US" altLang="zh-CN" sz="2800" b="0" dirty="0">
                  <a:ea typeface="华文楷体"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658699" y="1698010"/>
                <a:ext cx="11162883" cy="4205833"/>
              </a:xfrm>
              <a:blipFill>
                <a:blip r:embed="rId3"/>
                <a:stretch>
                  <a:fillRect l="-1092" t="-29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709662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树和森林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7063904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树和森林的存储方法：</a:t>
            </a:r>
          </a:p>
        </p:txBody>
      </p:sp>
      <p:sp>
        <p:nvSpPr>
          <p:cNvPr id="2" name="文本框 1"/>
          <p:cNvSpPr txBox="1"/>
          <p:nvPr/>
        </p:nvSpPr>
        <p:spPr>
          <a:xfrm>
            <a:off x="341460" y="1529649"/>
            <a:ext cx="6278001"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highlight>
                  <a:srgbClr val="FFFF00"/>
                </a:highlight>
                <a:latin typeface="华文楷体" panose="02010600040101010101" pitchFamily="2" charset="-122"/>
                <a:ea typeface="华文楷体" panose="02010600040101010101" pitchFamily="2" charset="-122"/>
              </a:rPr>
              <a:t>双亲表示法：顺序存储</a:t>
            </a:r>
            <a:endParaRPr lang="en-US" altLang="zh-CN" sz="3200" dirty="0">
              <a:highlight>
                <a:srgbClr val="FFFF00"/>
              </a:highlight>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200" dirty="0">
                <a:highlight>
                  <a:srgbClr val="FFFF00"/>
                </a:highlight>
                <a:latin typeface="华文楷体" panose="02010600040101010101" pitchFamily="2" charset="-122"/>
                <a:ea typeface="华文楷体" panose="02010600040101010101" pitchFamily="2" charset="-122"/>
              </a:rPr>
              <a:t>孩子兄弟法：二叉树存储</a:t>
            </a:r>
            <a:endParaRPr lang="en-US" altLang="zh-CN" sz="3200" dirty="0">
              <a:highlight>
                <a:srgbClr val="FFFF00"/>
              </a:highlight>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常用孩子兄弟表示法，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二叉树基本操作都可利用上。</a:t>
            </a:r>
            <a:endParaRPr lang="en-US" altLang="zh-CN" sz="32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7061717" y="1529649"/>
            <a:ext cx="3414125" cy="4694422"/>
          </a:xfrm>
          <a:prstGeom prst="rect">
            <a:avLst/>
          </a:prstGeom>
        </p:spPr>
      </p:pic>
    </p:spTree>
    <p:extLst>
      <p:ext uri="{BB962C8B-B14F-4D97-AF65-F5344CB8AC3E}">
        <p14:creationId xmlns:p14="http://schemas.microsoft.com/office/powerpoint/2010/main" val="2620218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每个结点除了保存数据，还保存了该结点的最大孩子结点地址和最大弟弟结点</a:t>
            </a:r>
            <a:r>
              <a:rPr lang="zh-CN" altLang="en-US" sz="3200" dirty="0">
                <a:latin typeface="华文楷体" panose="02010600040101010101" pitchFamily="2" charset="-122"/>
                <a:ea typeface="华文楷体" panose="02010600040101010101" pitchFamily="2" charset="-122"/>
              </a:rPr>
              <a:t>的</a:t>
            </a:r>
            <a:r>
              <a:rPr lang="zh-CN" altLang="zh-CN" sz="3200" dirty="0">
                <a:latin typeface="华文楷体" panose="02010600040101010101" pitchFamily="2" charset="-122"/>
                <a:ea typeface="华文楷体" panose="02010600040101010101" pitchFamily="2" charset="-122"/>
              </a:rPr>
              <a:t>地址。</a:t>
            </a:r>
            <a:endParaRPr lang="en-US" altLang="zh-CN" sz="3200"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3991997"/>
            <a:ext cx="11850540" cy="2554545"/>
          </a:xfrm>
          <a:prstGeom prst="rect">
            <a:avLst/>
          </a:prstGeom>
          <a:noFill/>
        </p:spPr>
        <p:txBody>
          <a:bodyPr wrap="square" rtlCol="0">
            <a:spAutoFit/>
          </a:bodyPr>
          <a:lstStyle/>
          <a:p>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字段保存了结点数据、</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字段保存了最大孩子结点的地址、</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字段保存了最大弟弟结点的地址。</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以下为了方便，有时称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为结点的左分支、左子或左手，称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为右分支、右子或右手。</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058339" y="2253999"/>
            <a:ext cx="3786603" cy="1254154"/>
          </a:xfrm>
          <a:prstGeom prst="rect">
            <a:avLst/>
          </a:prstGeom>
          <a:noFill/>
          <a:ln>
            <a:noFill/>
          </a:ln>
        </p:spPr>
      </p:pic>
    </p:spTree>
    <p:extLst>
      <p:ext uri="{BB962C8B-B14F-4D97-AF65-F5344CB8AC3E}">
        <p14:creationId xmlns:p14="http://schemas.microsoft.com/office/powerpoint/2010/main" val="2630182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树的孩子兄弟表示法示例：</a:t>
            </a:r>
          </a:p>
        </p:txBody>
      </p:sp>
      <p:pic>
        <p:nvPicPr>
          <p:cNvPr id="4" name="图片 3"/>
          <p:cNvPicPr>
            <a:picLocks noChangeAspect="1"/>
          </p:cNvPicPr>
          <p:nvPr/>
        </p:nvPicPr>
        <p:blipFill>
          <a:blip r:embed="rId3"/>
          <a:stretch>
            <a:fillRect/>
          </a:stretch>
        </p:blipFill>
        <p:spPr>
          <a:xfrm>
            <a:off x="193035" y="1507158"/>
            <a:ext cx="5490380" cy="4578081"/>
          </a:xfrm>
          <a:prstGeom prst="rect">
            <a:avLst/>
          </a:prstGeom>
        </p:spPr>
      </p:pic>
      <p:sp>
        <p:nvSpPr>
          <p:cNvPr id="2" name="文本框 1"/>
          <p:cNvSpPr txBox="1"/>
          <p:nvPr/>
        </p:nvSpPr>
        <p:spPr>
          <a:xfrm>
            <a:off x="5822563" y="1987826"/>
            <a:ext cx="6164029" cy="3108543"/>
          </a:xfrm>
          <a:prstGeom prst="rect">
            <a:avLst/>
          </a:prstGeom>
          <a:noFill/>
        </p:spPr>
        <p:txBody>
          <a:bodyPr wrap="square" rtlCol="0">
            <a:spAutoFit/>
          </a:bodyPr>
          <a:lstStyle/>
          <a:p>
            <a:r>
              <a:rPr lang="zh-CN" altLang="en-US" sz="2800" b="1" dirty="0">
                <a:solidFill>
                  <a:schemeClr val="accent1"/>
                </a:solidFill>
              </a:rPr>
              <a:t>思考：</a:t>
            </a:r>
            <a:endParaRPr lang="en-US" altLang="zh-CN" sz="2800" b="1" dirty="0">
              <a:solidFill>
                <a:schemeClr val="accent1"/>
              </a:solidFill>
            </a:endParaRPr>
          </a:p>
          <a:p>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树中每个结点都在这棵二叉树上吗？</a:t>
            </a:r>
            <a:endParaRPr lang="en-US" altLang="zh-CN" sz="2800" dirty="0">
              <a:solidFill>
                <a:schemeClr val="accent1"/>
              </a:solidFill>
            </a:endParaRPr>
          </a:p>
          <a:p>
            <a:pPr marL="514350" indent="-514350">
              <a:buFont typeface="+mj-lt"/>
              <a:buAutoNum type="arabicPeriod"/>
            </a:pPr>
            <a:r>
              <a:rPr lang="zh-CN" altLang="en-US" sz="2800" dirty="0">
                <a:solidFill>
                  <a:schemeClr val="accent1"/>
                </a:solidFill>
              </a:rPr>
              <a:t>树中每个结点在这棵二叉树上只出</a:t>
            </a:r>
            <a:endParaRPr lang="en-US" altLang="zh-CN" sz="2800" dirty="0">
              <a:solidFill>
                <a:schemeClr val="accent1"/>
              </a:solidFill>
            </a:endParaRPr>
          </a:p>
          <a:p>
            <a:r>
              <a:rPr lang="zh-CN" altLang="en-US" sz="2800" dirty="0">
                <a:solidFill>
                  <a:schemeClr val="accent1"/>
                </a:solidFill>
              </a:rPr>
              <a:t>      现一次吗？</a:t>
            </a:r>
            <a:endParaRPr lang="en-US" altLang="zh-CN" sz="2800" dirty="0">
              <a:solidFill>
                <a:schemeClr val="accent1"/>
              </a:solidFill>
            </a:endParaRPr>
          </a:p>
          <a:p>
            <a:pPr marL="514350" indent="-514350">
              <a:buFont typeface="+mj-lt"/>
              <a:buAutoNum type="arabicPeriod" startAt="3"/>
            </a:pPr>
            <a:r>
              <a:rPr lang="zh-CN" altLang="en-US" sz="2800" dirty="0">
                <a:solidFill>
                  <a:schemeClr val="accent1"/>
                </a:solidFill>
              </a:rPr>
              <a:t>这棵二叉树唯一吗？即树和二叉树</a:t>
            </a:r>
            <a:endParaRPr lang="en-US" altLang="zh-CN" sz="2800" dirty="0">
              <a:solidFill>
                <a:schemeClr val="accent1"/>
              </a:solidFill>
            </a:endParaRPr>
          </a:p>
          <a:p>
            <a:r>
              <a:rPr lang="zh-CN" altLang="en-US" sz="2800" dirty="0">
                <a:solidFill>
                  <a:schemeClr val="accent1"/>
                </a:solidFill>
              </a:rPr>
              <a:t>      一一对应吗？</a:t>
            </a:r>
          </a:p>
        </p:txBody>
      </p:sp>
    </p:spTree>
    <p:extLst>
      <p:ext uri="{BB962C8B-B14F-4D97-AF65-F5344CB8AC3E}">
        <p14:creationId xmlns:p14="http://schemas.microsoft.com/office/powerpoint/2010/main" val="4093040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每棵树按照孩子兄弟法存储后，再将每棵树的根视作兄弟，一个接一个地链在最小哥哥的右手上。</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99868" y="2789526"/>
            <a:ext cx="7051241" cy="3454951"/>
          </a:xfrm>
          <a:prstGeom prst="rect">
            <a:avLst/>
          </a:prstGeom>
        </p:spPr>
      </p:pic>
      <p:sp>
        <p:nvSpPr>
          <p:cNvPr id="5" name="文本框 4"/>
          <p:cNvSpPr txBox="1"/>
          <p:nvPr/>
        </p:nvSpPr>
        <p:spPr>
          <a:xfrm>
            <a:off x="7951109" y="4722990"/>
            <a:ext cx="3973413" cy="523220"/>
          </a:xfrm>
          <a:prstGeom prst="rect">
            <a:avLst/>
          </a:prstGeom>
          <a:noFill/>
        </p:spPr>
        <p:txBody>
          <a:bodyPr wrap="square" rtlCol="0">
            <a:spAutoFit/>
          </a:bodyPr>
          <a:lstStyle/>
          <a:p>
            <a:r>
              <a:rPr lang="zh-CN" altLang="en-US" sz="2800" dirty="0"/>
              <a:t>森林和二叉树一一对应</a:t>
            </a:r>
          </a:p>
        </p:txBody>
      </p:sp>
    </p:spTree>
    <p:extLst>
      <p:ext uri="{BB962C8B-B14F-4D97-AF65-F5344CB8AC3E}">
        <p14:creationId xmlns:p14="http://schemas.microsoft.com/office/powerpoint/2010/main" val="33289142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5246540" cy="4031873"/>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树的根就是二叉树的根。</a:t>
            </a:r>
          </a:p>
          <a:p>
            <a:pPr lvl="0"/>
            <a:r>
              <a:rPr lang="zh-CN" altLang="zh-CN" sz="3200" dirty="0">
                <a:latin typeface="华文楷体" panose="02010600040101010101" pitchFamily="2" charset="-122"/>
                <a:ea typeface="华文楷体" panose="02010600040101010101" pitchFamily="2" charset="-122"/>
              </a:rPr>
              <a:t>对树中每个结点，</a:t>
            </a:r>
            <a:r>
              <a:rPr lang="zh-CN" altLang="zh-CN" sz="3200" dirty="0">
                <a:highlight>
                  <a:srgbClr val="FFFF00"/>
                </a:highlight>
                <a:latin typeface="华文楷体" panose="02010600040101010101" pitchFamily="2" charset="-122"/>
                <a:ea typeface="华文楷体" panose="02010600040101010101" pitchFamily="2" charset="-122"/>
              </a:rPr>
              <a:t>保留其到最大孩子的分支</a:t>
            </a:r>
            <a:r>
              <a:rPr lang="zh-CN" altLang="en-US" sz="3200" dirty="0">
                <a:highlight>
                  <a:srgbClr val="FFFF00"/>
                </a:highlight>
                <a:latin typeface="华文楷体" panose="02010600040101010101" pitchFamily="2" charset="-122"/>
                <a:ea typeface="华文楷体" panose="02010600040101010101" pitchFamily="2" charset="-122"/>
              </a:rPr>
              <a:t>作为左分支</a:t>
            </a:r>
            <a:r>
              <a:rPr lang="zh-CN" altLang="zh-CN" sz="3200" dirty="0">
                <a:latin typeface="华文楷体" panose="02010600040101010101" pitchFamily="2" charset="-122"/>
                <a:ea typeface="华文楷体" panose="02010600040101010101" pitchFamily="2" charset="-122"/>
              </a:rPr>
              <a:t>，对其余孩子删除其到父结点的分支，逐个降级，增加其左侧最小哥哥到它的右分支，将它链到最小哥哥结点的右分支上去。</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035357" y="1529649"/>
            <a:ext cx="5547043" cy="4789871"/>
          </a:xfrm>
          <a:prstGeom prst="rect">
            <a:avLst/>
          </a:prstGeom>
          <a:noFill/>
          <a:ln>
            <a:noFill/>
          </a:ln>
        </p:spPr>
      </p:pic>
    </p:spTree>
    <p:extLst>
      <p:ext uri="{BB962C8B-B14F-4D97-AF65-F5344CB8AC3E}">
        <p14:creationId xmlns:p14="http://schemas.microsoft.com/office/powerpoint/2010/main" val="1052782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将森林中的每棵树转换为对应的二叉树，每棵二叉树的根就是它对应树的根。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将每棵树的根看作兄弟，即二叉树的根为兄弟。</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将第一棵二叉树的根作为森林对应的二叉树的根。</a:t>
            </a:r>
          </a:p>
          <a:p>
            <a:pPr marL="528638" lvl="0"/>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其余二叉树的根由其最小的哥哥结点用</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字段链接。</a:t>
            </a:r>
          </a:p>
        </p:txBody>
      </p:sp>
    </p:spTree>
    <p:extLst>
      <p:ext uri="{BB962C8B-B14F-4D97-AF65-F5344CB8AC3E}">
        <p14:creationId xmlns:p14="http://schemas.microsoft.com/office/powerpoint/2010/main" val="20156814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832610"/>
            <a:ext cx="7829550" cy="3836670"/>
          </a:xfrm>
          <a:prstGeom prst="rect">
            <a:avLst/>
          </a:prstGeom>
          <a:noFill/>
          <a:ln>
            <a:noFill/>
          </a:ln>
        </p:spPr>
      </p:pic>
    </p:spTree>
    <p:extLst>
      <p:ext uri="{BB962C8B-B14F-4D97-AF65-F5344CB8AC3E}">
        <p14:creationId xmlns:p14="http://schemas.microsoft.com/office/powerpoint/2010/main" val="29691474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将二叉树转换为树或森林</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341460" y="1671889"/>
            <a:ext cx="1134254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树、森林和对应的二叉树之间的关系是一一对应的吗？</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严格说是</a:t>
            </a:r>
            <a:r>
              <a:rPr lang="zh-CN" altLang="en-US" sz="3200" b="1"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有序树、有序森林对应的二叉树是唯一的</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转换</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方法：</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二叉树的根即第一棵树的根。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断开每个结点的</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nestsibling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发出的分支，将右分支上结点上移至连续右分支的最上层。如果该上层结点有父结点，右分支结点作为该父结点的次子建立其间的分支；如果该上层结点无父结点，右分支结点作为一棵新树的根结点。</a:t>
            </a:r>
          </a:p>
        </p:txBody>
      </p:sp>
    </p:spTree>
    <p:extLst>
      <p:ext uri="{BB962C8B-B14F-4D97-AF65-F5344CB8AC3E}">
        <p14:creationId xmlns:p14="http://schemas.microsoft.com/office/powerpoint/2010/main" val="4847548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Rot="1" noChangeArrowheads="1"/>
          </p:cNvSpPr>
          <p:nvPr/>
        </p:nvSpPr>
        <p:spPr>
          <a:xfrm>
            <a:off x="453220" y="753038"/>
            <a:ext cx="8168058"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marL="838200" indent="-838200">
              <a:defRPr/>
            </a:pPr>
            <a:r>
              <a:rPr lang="zh-CN" altLang="en-US" dirty="0">
                <a:latin typeface="华文楷体" panose="02010600040101010101" pitchFamily="2" charset="-122"/>
                <a:ea typeface="华文楷体" panose="02010600040101010101" pitchFamily="2" charset="-122"/>
              </a:rPr>
              <a:t>将二叉树转换为树或森林：</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5008" y="1932940"/>
            <a:ext cx="8386271" cy="3553460"/>
          </a:xfrm>
          <a:prstGeom prst="rect">
            <a:avLst/>
          </a:prstGeom>
          <a:noFill/>
          <a:ln>
            <a:noFill/>
          </a:ln>
        </p:spPr>
      </p:pic>
      <p:sp>
        <p:nvSpPr>
          <p:cNvPr id="2" name="椭圆 1"/>
          <p:cNvSpPr/>
          <p:nvPr/>
        </p:nvSpPr>
        <p:spPr>
          <a:xfrm>
            <a:off x="11464119" y="6114197"/>
            <a:ext cx="204717" cy="204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32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58254"/>
            <a:ext cx="11162883" cy="4205833"/>
          </a:xfrm>
        </p:spPr>
        <p:txBody>
          <a:bodyPr>
            <a:normAutofit lnSpcReduction="10000"/>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二叉树和树是两种完全不同的结构，二叉树不是一棵特殊的树。</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树是生活中实际存在的结构类型，二叉树更多地是作为一种工具。</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highlight>
                  <a:srgbClr val="FFFF00"/>
                </a:highlight>
                <a:ea typeface="华文楷体" pitchFamily="2" charset="-122"/>
                <a:cs typeface="Times New Roman" panose="02020603050405020304" pitchFamily="18" charset="0"/>
              </a:rPr>
              <a:t>二叉树中结点个数可以为</a:t>
            </a:r>
            <a:r>
              <a:rPr lang="en-US" altLang="zh-CN" sz="2800" b="0" dirty="0">
                <a:highlight>
                  <a:srgbClr val="FFFF00"/>
                </a:highlight>
                <a:ea typeface="华文楷体" pitchFamily="2" charset="-122"/>
                <a:cs typeface="Times New Roman" panose="02020603050405020304" pitchFamily="18" charset="0"/>
              </a:rPr>
              <a:t>0</a:t>
            </a:r>
            <a:r>
              <a:rPr lang="zh-CN" altLang="zh-CN" sz="2800" b="0" dirty="0">
                <a:highlight>
                  <a:srgbClr val="FFFF00"/>
                </a:highlight>
                <a:ea typeface="华文楷体" pitchFamily="2" charset="-122"/>
                <a:cs typeface="Times New Roman" panose="02020603050405020304" pitchFamily="18" charset="0"/>
              </a:rPr>
              <a:t>，允许一棵空二叉树存在，这是作为工具能更方便地使用；而树中结点个数不能为</a:t>
            </a:r>
            <a:r>
              <a:rPr lang="en-US" altLang="zh-CN" sz="2800" b="0" dirty="0">
                <a:highlight>
                  <a:srgbClr val="FFFF00"/>
                </a:highlight>
                <a:ea typeface="华文楷体" pitchFamily="2" charset="-122"/>
                <a:cs typeface="Times New Roman" panose="02020603050405020304" pitchFamily="18" charset="0"/>
              </a:rPr>
              <a:t>0</a:t>
            </a:r>
            <a:r>
              <a:rPr lang="zh-CN" altLang="zh-CN" sz="2800" b="0" dirty="0">
                <a:highlight>
                  <a:srgbClr val="FFFF00"/>
                </a:highlight>
                <a:ea typeface="华文楷体" pitchFamily="2" charset="-122"/>
                <a:cs typeface="Times New Roman" panose="02020603050405020304" pitchFamily="18" charset="0"/>
              </a:rPr>
              <a:t>，必须至少是</a:t>
            </a:r>
            <a:r>
              <a:rPr lang="en-US" altLang="zh-CN" sz="2800" b="0" dirty="0">
                <a:highlight>
                  <a:srgbClr val="FFFF00"/>
                </a:highlight>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二叉树中左右孩子要明确指出是左还是右，即便只有一个孩子，也要指明它是</a:t>
            </a:r>
            <a:r>
              <a:rPr lang="zh-CN" altLang="zh-CN" sz="2800" b="0" dirty="0">
                <a:highlight>
                  <a:srgbClr val="FFFF00"/>
                </a:highlight>
                <a:ea typeface="华文楷体" pitchFamily="2" charset="-122"/>
                <a:cs typeface="Times New Roman" panose="02020603050405020304" pitchFamily="18" charset="0"/>
              </a:rPr>
              <a:t>左子还是右子</a:t>
            </a:r>
            <a:r>
              <a:rPr lang="zh-CN" altLang="zh-CN" sz="2800" b="0" dirty="0">
                <a:ea typeface="华文楷体" pitchFamily="2" charset="-122"/>
                <a:cs typeface="Times New Roman" panose="02020603050405020304" pitchFamily="18" charset="0"/>
              </a:rPr>
              <a:t>；有序树中孩子只是进行了排序，没有左右之分，当某个结点只有一个孩子时，只能说明它是大孩子，不需要确定其是左是右。</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3217661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a:t>
            </a:r>
            <a:r>
              <a:rPr lang="zh-CN" altLang="en-US" dirty="0">
                <a:latin typeface="华文楷体" panose="02010600040101010101" pitchFamily="2" charset="-122"/>
                <a:ea typeface="华文楷体" panose="02010600040101010101" pitchFamily="2" charset="-122"/>
              </a:rPr>
              <a:t>的遍历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875180" cy="353943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树的遍历有</a:t>
            </a:r>
            <a:r>
              <a:rPr lang="zh-CN" altLang="zh-CN" sz="3200" b="1" dirty="0">
                <a:latin typeface="华文楷体" panose="02010600040101010101" pitchFamily="2" charset="-122"/>
                <a:ea typeface="华文楷体" panose="02010600040101010101" pitchFamily="2" charset="-122"/>
              </a:rPr>
              <a:t>两种方式</a:t>
            </a:r>
            <a:r>
              <a:rPr lang="zh-CN" altLang="en-US" sz="3200" b="1" dirty="0">
                <a:latin typeface="华文楷体" panose="02010600040101010101" pitchFamily="2" charset="-122"/>
                <a:ea typeface="华文楷体" panose="02010600040101010101" pitchFamily="2" charset="-122"/>
              </a:rPr>
              <a:t>：</a:t>
            </a:r>
            <a:endParaRPr lang="en-US" altLang="zh-CN" sz="3200" b="1" dirty="0">
              <a:latin typeface="华文楷体" panose="02010600040101010101" pitchFamily="2" charset="-122"/>
              <a:ea typeface="华文楷体" panose="02010600040101010101" pitchFamily="2" charset="-122"/>
            </a:endParaRPr>
          </a:p>
          <a:p>
            <a:pPr lvl="0"/>
            <a:r>
              <a:rPr lang="zh-CN" altLang="zh-CN" sz="3200" dirty="0">
                <a:highlight>
                  <a:srgbClr val="FFFF00"/>
                </a:highlight>
                <a:latin typeface="华文楷体" panose="02010600040101010101" pitchFamily="2" charset="-122"/>
                <a:ea typeface="华文楷体" panose="02010600040101010101" pitchFamily="2" charset="-122"/>
              </a:rPr>
              <a:t>先根遍历（或称先序遍历）和后根遍历（或称后序遍历）</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先根遍历访问完根结点后再逐个</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先根遍历其子树</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后根遍历</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逐个后根遍历完其所有子树后再访问根</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根有多个孩子，显然无法定义中根遍历。</a:t>
            </a:r>
          </a:p>
        </p:txBody>
      </p:sp>
    </p:spTree>
    <p:extLst>
      <p:ext uri="{BB962C8B-B14F-4D97-AF65-F5344CB8AC3E}">
        <p14:creationId xmlns:p14="http://schemas.microsoft.com/office/powerpoint/2010/main" val="9800038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用递归的方式定义树的先根遍历和后根遍历：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403187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，遍历操作为空，否则访问根结点。</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从左到右，逐个先根遍历以根结点的孩子为根的子树。</a:t>
            </a:r>
            <a:endParaRPr lang="en-US" altLang="zh-CN" sz="3200" dirty="0">
              <a:latin typeface="华文楷体" panose="02010600040101010101" pitchFamily="2" charset="-122"/>
              <a:ea typeface="华文楷体" panose="02010600040101010101" pitchFamily="2" charset="-122"/>
            </a:endParaRPr>
          </a:p>
          <a:p>
            <a:pPr lvl="0"/>
            <a:endParaRPr lang="zh-CN" altLang="zh-CN" sz="3200" dirty="0">
              <a:latin typeface="华文楷体" panose="02010600040101010101" pitchFamily="2" charset="-122"/>
              <a:ea typeface="华文楷体" panose="02010600040101010101" pitchFamily="2" charset="-122"/>
            </a:endParaRPr>
          </a:p>
          <a:p>
            <a:r>
              <a:rPr lang="zh-CN" altLang="zh-CN" sz="3200" b="1" dirty="0">
                <a:latin typeface="华文楷体" panose="02010600040101010101" pitchFamily="2" charset="-122"/>
                <a:ea typeface="华文楷体" panose="02010600040101010101" pitchFamily="2" charset="-122"/>
              </a:rPr>
              <a:t>后根遍历：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a:t>
            </a:r>
            <a:r>
              <a:rPr lang="zh-CN" altLang="zh-CN" sz="3200" dirty="0">
                <a:solidFill>
                  <a:schemeClr val="accent1"/>
                </a:solidFill>
                <a:latin typeface="华文楷体" panose="02010600040101010101" pitchFamily="2" charset="-122"/>
                <a:ea typeface="华文楷体" panose="02010600040101010101" pitchFamily="2" charset="-122"/>
              </a:rPr>
              <a:t>空</a:t>
            </a:r>
            <a:r>
              <a:rPr lang="zh-CN" altLang="zh-CN" sz="3200" dirty="0">
                <a:latin typeface="华文楷体" panose="02010600040101010101" pitchFamily="2" charset="-122"/>
                <a:ea typeface="华文楷体" panose="02010600040101010101" pitchFamily="2" charset="-122"/>
              </a:rPr>
              <a:t>，遍历操作为空，否则从左到右，逐个后根遍历以根结点的孩子为根的子树。</a:t>
            </a:r>
            <a:endParaRPr lang="en-US" altLang="zh-CN" sz="3200" dirty="0">
              <a:latin typeface="华文楷体" panose="02010600040101010101" pitchFamily="2" charset="-122"/>
              <a:ea typeface="华文楷体" panose="02010600040101010101" pitchFamily="2" charset="-122"/>
            </a:endParaRP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访问根结点。</a:t>
            </a:r>
          </a:p>
        </p:txBody>
      </p:sp>
    </p:spTree>
    <p:extLst>
      <p:ext uri="{BB962C8B-B14F-4D97-AF65-F5344CB8AC3E}">
        <p14:creationId xmlns:p14="http://schemas.microsoft.com/office/powerpoint/2010/main" val="17963760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67060" y="1439374"/>
            <a:ext cx="3309303" cy="3352165"/>
          </a:xfrm>
          <a:prstGeom prst="rect">
            <a:avLst/>
          </a:prstGeom>
          <a:noFill/>
          <a:ln>
            <a:noFill/>
          </a:ln>
        </p:spPr>
      </p:pic>
      <p:sp>
        <p:nvSpPr>
          <p:cNvPr id="2" name="文本框 1"/>
          <p:cNvSpPr txBox="1"/>
          <p:nvPr/>
        </p:nvSpPr>
        <p:spPr>
          <a:xfrm>
            <a:off x="585009" y="4755507"/>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8028940" y="1809742"/>
            <a:ext cx="2639060" cy="4598950"/>
          </a:xfrm>
          <a:prstGeom prst="rect">
            <a:avLst/>
          </a:prstGeom>
        </p:spPr>
      </p:pic>
    </p:spTree>
    <p:extLst>
      <p:ext uri="{BB962C8B-B14F-4D97-AF65-F5344CB8AC3E}">
        <p14:creationId xmlns:p14="http://schemas.microsoft.com/office/powerpoint/2010/main" val="39441061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7288" y="1346990"/>
            <a:ext cx="3309303" cy="3352165"/>
          </a:xfrm>
          <a:prstGeom prst="rect">
            <a:avLst/>
          </a:prstGeom>
          <a:noFill/>
          <a:ln>
            <a:noFill/>
          </a:ln>
        </p:spPr>
      </p:pic>
      <p:sp>
        <p:nvSpPr>
          <p:cNvPr id="2" name="文本框 1"/>
          <p:cNvSpPr txBox="1"/>
          <p:nvPr/>
        </p:nvSpPr>
        <p:spPr>
          <a:xfrm>
            <a:off x="167288" y="4699155"/>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9552940" y="1867799"/>
            <a:ext cx="2639060" cy="4598950"/>
          </a:xfrm>
          <a:prstGeom prst="rect">
            <a:avLst/>
          </a:prstGeom>
        </p:spPr>
      </p:pic>
      <p:sp>
        <p:nvSpPr>
          <p:cNvPr id="4" name="文本框 3"/>
          <p:cNvSpPr txBox="1"/>
          <p:nvPr/>
        </p:nvSpPr>
        <p:spPr>
          <a:xfrm>
            <a:off x="3476591" y="1459508"/>
            <a:ext cx="6872095"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highlight>
                  <a:srgbClr val="FFFF00"/>
                </a:highlight>
                <a:latin typeface="华文楷体" panose="02010600040101010101" pitchFamily="2" charset="-122"/>
                <a:ea typeface="华文楷体" panose="02010600040101010101" pitchFamily="2" charset="-122"/>
              </a:rPr>
              <a:t>树的先根遍历就是对应二叉树的先序遍历。</a:t>
            </a:r>
            <a:endParaRPr lang="en-US" altLang="zh-CN" sz="2800" dirty="0">
              <a:solidFill>
                <a:srgbClr val="FF0000"/>
              </a:solidFill>
              <a:highlight>
                <a:srgbClr val="FFFF00"/>
              </a:highlight>
              <a:latin typeface="华文楷体" panose="02010600040101010101" pitchFamily="2" charset="-122"/>
              <a:ea typeface="华文楷体" panose="02010600040101010101" pitchFamily="2" charset="-122"/>
            </a:endParaRPr>
          </a:p>
          <a:p>
            <a:r>
              <a:rPr lang="zh-CN" altLang="en-US" sz="2800" dirty="0">
                <a:solidFill>
                  <a:srgbClr val="FF0000"/>
                </a:solidFill>
                <a:highlight>
                  <a:srgbClr val="FFFF00"/>
                </a:highlight>
                <a:latin typeface="华文楷体" panose="02010600040101010101" pitchFamily="2" charset="-122"/>
                <a:ea typeface="华文楷体" panose="02010600040101010101" pitchFamily="2" charset="-122"/>
              </a:rPr>
              <a:t>树的后根遍历就是对应二叉树的中序遍历</a:t>
            </a:r>
            <a:r>
              <a:rPr lang="zh-CN" altLang="en-US" sz="2800" dirty="0">
                <a:solidFill>
                  <a:srgbClr val="FF0000"/>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4775583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森林的遍历</a:t>
            </a:r>
            <a:r>
              <a:rPr lang="zh-CN" altLang="zh-CN" dirty="0">
                <a:latin typeface="华文楷体" panose="02010600040101010101" pitchFamily="2" charset="-122"/>
                <a:ea typeface="华文楷体" panose="02010600040101010101" pitchFamily="2" charset="-122"/>
              </a:rPr>
              <a:t>：先</a:t>
            </a:r>
            <a:r>
              <a:rPr lang="zh-CN" altLang="en-US" dirty="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遍历和</a:t>
            </a:r>
            <a:r>
              <a:rPr lang="zh-CN" altLang="en-US" dirty="0">
                <a:latin typeface="华文楷体" panose="02010600040101010101" pitchFamily="2" charset="-122"/>
                <a:ea typeface="华文楷体" panose="02010600040101010101" pitchFamily="2" charset="-122"/>
              </a:rPr>
              <a:t>中序</a:t>
            </a:r>
            <a:r>
              <a:rPr lang="zh-CN" altLang="zh-CN" dirty="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0875180" cy="5632311"/>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a:t>
            </a:r>
            <a:r>
              <a:rPr lang="zh-CN" altLang="en-US" sz="3200" b="1" dirty="0">
                <a:latin typeface="华文楷体" panose="02010600040101010101" pitchFamily="2" charset="-122"/>
                <a:ea typeface="华文楷体" panose="02010600040101010101" pitchFamily="2" charset="-122"/>
              </a:rPr>
              <a:t>序</a:t>
            </a:r>
            <a:r>
              <a:rPr lang="zh-CN" altLang="zh-CN" sz="3200" b="1" dirty="0">
                <a:latin typeface="华文楷体" panose="02010600040101010101" pitchFamily="2" charset="-122"/>
                <a:ea typeface="华文楷体" panose="02010600040101010101" pitchFamily="2" charset="-122"/>
              </a:rPr>
              <a:t>遍历：</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先序访问</a:t>
            </a:r>
            <a:r>
              <a:rPr lang="zh-CN" altLang="zh-CN" sz="2800" dirty="0">
                <a:latin typeface="华文楷体" panose="02010600040101010101" pitchFamily="2" charset="-122"/>
                <a:ea typeface="华文楷体" panose="02010600040101010101" pitchFamily="2" charset="-122"/>
              </a:rPr>
              <a:t>第一棵树中根结点的</a:t>
            </a:r>
            <a:r>
              <a:rPr lang="zh-CN" altLang="en-US" sz="2800" dirty="0">
                <a:latin typeface="华文楷体" panose="02010600040101010101" pitchFamily="2" charset="-122"/>
                <a:ea typeface="华文楷体" panose="02010600040101010101" pitchFamily="2" charset="-122"/>
              </a:rPr>
              <a:t>所有</a:t>
            </a:r>
            <a:r>
              <a:rPr lang="zh-CN" altLang="zh-CN" sz="2800" dirty="0">
                <a:latin typeface="华文楷体" panose="02010600040101010101" pitchFamily="2" charset="-122"/>
                <a:ea typeface="华文楷体" panose="02010600040101010101" pitchFamily="2" charset="-122"/>
              </a:rPr>
              <a:t>子树</a:t>
            </a:r>
            <a:r>
              <a:rPr lang="zh-CN" altLang="en-US" sz="2800" dirty="0">
                <a:latin typeface="华文楷体" panose="02010600040101010101" pitchFamily="2" charset="-122"/>
                <a:ea typeface="华文楷体" panose="02010600040101010101" pitchFamily="2" charset="-122"/>
              </a:rPr>
              <a:t>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lvl="0"/>
            <a:endParaRPr lang="zh-CN" altLang="zh-CN" sz="44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中序</a:t>
            </a:r>
            <a:r>
              <a:rPr lang="zh-CN" altLang="zh-CN" sz="3200" b="1" dirty="0">
                <a:latin typeface="华文楷体" panose="02010600040101010101" pitchFamily="2" charset="-122"/>
                <a:ea typeface="华文楷体" panose="02010600040101010101" pitchFamily="2" charset="-122"/>
              </a:rPr>
              <a:t>遍历</a:t>
            </a:r>
            <a:r>
              <a:rPr lang="zh-CN" altLang="en-US" sz="3200" b="1" dirty="0">
                <a:latin typeface="华文楷体" panose="02010600040101010101" pitchFamily="2" charset="-122"/>
                <a:ea typeface="华文楷体" panose="02010600040101010101" pitchFamily="2" charset="-122"/>
                <a:sym typeface="Wingdings" panose="05000000000000000000" pitchFamily="2" charset="2"/>
              </a:rPr>
              <a:t>： （相当于从左到右，对每棵树后根遍历）</a:t>
            </a:r>
            <a:endParaRPr lang="zh-CN" altLang="zh-CN" sz="3200" b="1"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中序遍历第</a:t>
            </a:r>
            <a:r>
              <a:rPr lang="zh-CN" altLang="zh-CN" sz="2800" dirty="0">
                <a:latin typeface="华文楷体" panose="02010600040101010101" pitchFamily="2" charset="-122"/>
                <a:ea typeface="华文楷体" panose="02010600040101010101" pitchFamily="2" charset="-122"/>
              </a:rPr>
              <a:t>一棵树中</a:t>
            </a:r>
            <a:r>
              <a:rPr lang="zh-CN" altLang="en-US" sz="2800" dirty="0">
                <a:latin typeface="华文楷体" panose="02010600040101010101" pitchFamily="2" charset="-122"/>
                <a:ea typeface="华文楷体" panose="02010600040101010101" pitchFamily="2" charset="-122"/>
              </a:rPr>
              <a:t>根的子树形成的森林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endParaRPr lang="en-US"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marL="342900" lvl="0" indent="-342900">
              <a:buFont typeface="+mj-lt"/>
              <a:buAutoNum type="arabicPeriod"/>
            </a:pP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28062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110" y="1922313"/>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952863" y="1503289"/>
            <a:ext cx="2853055" cy="4838054"/>
          </a:xfrm>
          <a:prstGeom prst="rect">
            <a:avLst/>
          </a:prstGeom>
          <a:noFill/>
          <a:ln>
            <a:noFill/>
          </a:ln>
        </p:spPr>
      </p:pic>
    </p:spTree>
    <p:extLst>
      <p:ext uri="{BB962C8B-B14F-4D97-AF65-F5344CB8AC3E}">
        <p14:creationId xmlns:p14="http://schemas.microsoft.com/office/powerpoint/2010/main" val="20597734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先序遍历：</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是对应二叉树的前序遍历</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中序遍历：</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1460" y="2464039"/>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835072" y="1589782"/>
            <a:ext cx="2853055" cy="4838054"/>
          </a:xfrm>
          <a:prstGeom prst="rect">
            <a:avLst/>
          </a:prstGeom>
          <a:noFill/>
          <a:ln>
            <a:noFill/>
          </a:ln>
        </p:spPr>
      </p:pic>
      <p:sp>
        <p:nvSpPr>
          <p:cNvPr id="8" name="文本框 7"/>
          <p:cNvSpPr txBox="1"/>
          <p:nvPr/>
        </p:nvSpPr>
        <p:spPr>
          <a:xfrm>
            <a:off x="2199334" y="897285"/>
            <a:ext cx="8062266"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highlight>
                  <a:srgbClr val="FFFF00"/>
                </a:highlight>
                <a:latin typeface="华文楷体" panose="02010600040101010101" pitchFamily="2" charset="-122"/>
                <a:ea typeface="华文楷体" panose="02010600040101010101" pitchFamily="2" charset="-122"/>
              </a:rPr>
              <a:t>森林</a:t>
            </a:r>
            <a:r>
              <a:rPr lang="zh-CN" altLang="en-US" sz="2800" dirty="0">
                <a:solidFill>
                  <a:srgbClr val="FF0000"/>
                </a:solidFill>
                <a:latin typeface="华文楷体" panose="02010600040101010101" pitchFamily="2" charset="-122"/>
                <a:ea typeface="华文楷体" panose="02010600040101010101" pitchFamily="2" charset="-122"/>
              </a:rPr>
              <a:t>的先序遍历就是对应二叉树的前序遍历。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森林的中序遍历就是对应二叉树的中序遍历。</a:t>
            </a:r>
          </a:p>
        </p:txBody>
      </p:sp>
    </p:spTree>
    <p:extLst>
      <p:ext uri="{BB962C8B-B14F-4D97-AF65-F5344CB8AC3E}">
        <p14:creationId xmlns:p14="http://schemas.microsoft.com/office/powerpoint/2010/main" val="1341212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树和森林的基本操作分析：</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树形结构，遍历操作是基础，既然对树和森林的遍历都可以转换为对应二叉树的遍历，只要掌握了二叉树的基本操作和算法思路，就能找到树和森林中问题的解决方法。</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solidFill>
                  <a:schemeClr val="accent1"/>
                </a:solidFill>
                <a:latin typeface="华文楷体" panose="02010600040101010101" pitchFamily="2" charset="-122"/>
                <a:ea typeface="华文楷体" panose="02010600040101010101" pitchFamily="2" charset="-122"/>
              </a:rPr>
              <a:t>如：</a:t>
            </a:r>
            <a:r>
              <a:rPr lang="zh-CN" altLang="zh-CN" sz="3200" dirty="0">
                <a:latin typeface="华文楷体" panose="02010600040101010101" pitchFamily="2" charset="-122"/>
                <a:ea typeface="华文楷体" panose="02010600040101010101" pitchFamily="2" charset="-122"/>
              </a:rPr>
              <a:t>在内存中有一个用二叉树表示的现实生活中的一棵树</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1. </a:t>
            </a:r>
            <a:r>
              <a:rPr lang="zh-CN" altLang="zh-CN" sz="3200" dirty="0">
                <a:latin typeface="华文楷体" panose="02010600040101010101" pitchFamily="2" charset="-122"/>
                <a:ea typeface="华文楷体" panose="02010600040101010101" pitchFamily="2" charset="-122"/>
              </a:rPr>
              <a:t>如何求树的高度？这个问题可以利用二叉树的前序遍历</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访问一个结点时，左子的层次数为父结点层次加一，右子的层次数</a:t>
            </a:r>
            <a:r>
              <a:rPr lang="zh-CN" altLang="en-US" sz="320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父结点的</a:t>
            </a:r>
            <a:r>
              <a:rPr lang="zh-CN" altLang="en-US" sz="3200" dirty="0">
                <a:latin typeface="华文楷体" panose="02010600040101010101" pitchFamily="2" charset="-122"/>
                <a:ea typeface="华文楷体" panose="02010600040101010101" pitchFamily="2" charset="-122"/>
              </a:rPr>
              <a:t>一样的</a:t>
            </a:r>
            <a:r>
              <a:rPr lang="zh-CN" altLang="zh-CN" sz="3200" dirty="0">
                <a:latin typeface="华文楷体" panose="02010600040101010101" pitchFamily="2" charset="-122"/>
                <a:ea typeface="华文楷体" panose="02010600040101010101" pitchFamily="2" charset="-122"/>
              </a:rPr>
              <a:t>方法来处理。</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2. </a:t>
            </a:r>
            <a:r>
              <a:rPr lang="zh-CN" altLang="zh-CN" sz="3200" dirty="0">
                <a:latin typeface="华文楷体" panose="02010600040101010101" pitchFamily="2" charset="-122"/>
                <a:ea typeface="华文楷体" panose="02010600040101010101" pitchFamily="2" charset="-122"/>
              </a:rPr>
              <a:t>求森林中树有几棵，可以在二叉树中顺着根，一路右子计数过去，便可解决。</a:t>
            </a:r>
          </a:p>
        </p:txBody>
      </p:sp>
    </p:spTree>
    <p:extLst>
      <p:ext uri="{BB962C8B-B14F-4D97-AF65-F5344CB8AC3E}">
        <p14:creationId xmlns:p14="http://schemas.microsoft.com/office/powerpoint/2010/main" val="15922297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思考题一：</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已知一棵树的先根遍历和后根遍历，问能否唯一决定一棵树？</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答案：可以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一棵树的先根遍历序列即其对应孩子兄弟二叉树的前序遍历，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一棵树的后根遍历序列即其对应孩子兄弟二叉树的中序序遍历，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而已知二叉树的前序和中序遍历可以唯一确定这棵二叉树，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根据这棵二叉树又能唯一对应一棵树。故答案是：可以！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01375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思考题二：</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1373218"/>
            <a:ext cx="5840786"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右侧为左侧在内存中的孩子兄弟表示二叉树。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试设计算法并编程实现完成按照以下顺序和格式输出所有的父子关系：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BCD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EF</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89462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二叉树的各种形态</a:t>
            </a:r>
            <a:r>
              <a:rPr lang="zh-CN" altLang="en-US"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90184" y="2306291"/>
            <a:ext cx="5583077" cy="2921691"/>
          </a:xfrm>
          <a:prstGeom prst="rect">
            <a:avLst/>
          </a:prstGeom>
          <a:noFill/>
          <a:ln>
            <a:noFill/>
          </a:ln>
        </p:spPr>
      </p:pic>
    </p:spTree>
    <p:extLst>
      <p:ext uri="{BB962C8B-B14F-4D97-AF65-F5344CB8AC3E}">
        <p14:creationId xmlns:p14="http://schemas.microsoft.com/office/powerpoint/2010/main" val="297550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思考题三：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1346990"/>
            <a:ext cx="3309303" cy="3352165"/>
          </a:xfrm>
          <a:prstGeom prst="rect">
            <a:avLst/>
          </a:prstGeom>
          <a:noFill/>
          <a:ln>
            <a:noFill/>
          </a:ln>
        </p:spPr>
      </p:pic>
      <p:sp>
        <p:nvSpPr>
          <p:cNvPr id="2" name="文本框 1"/>
          <p:cNvSpPr txBox="1"/>
          <p:nvPr/>
        </p:nvSpPr>
        <p:spPr>
          <a:xfrm>
            <a:off x="3650763" y="2705061"/>
            <a:ext cx="5840786"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如何根据左侧的树在内存中建立其用孩子兄弟表示法表示的二叉树？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9552940" y="1059898"/>
            <a:ext cx="2639060" cy="4598950"/>
          </a:xfrm>
          <a:prstGeom prst="rect">
            <a:avLst/>
          </a:prstGeom>
        </p:spPr>
      </p:pic>
    </p:spTree>
    <p:extLst>
      <p:ext uri="{BB962C8B-B14F-4D97-AF65-F5344CB8AC3E}">
        <p14:creationId xmlns:p14="http://schemas.microsoft.com/office/powerpoint/2010/main" val="11910702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优先级队列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6885960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88160"/>
                <a:ext cx="11545740" cy="427759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无论是顺序存储还是链式存储，进、出队都有一个操作时间复杂度是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假设元素的值用其优先级的级别值来标识，级别值小的优先级高，反之则优先级低。</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为了提高效率，优先级可以用一种特殊的二叉树：</a:t>
                </a:r>
                <a:r>
                  <a:rPr lang="zh-CN" altLang="en-US" sz="3200" dirty="0">
                    <a:ea typeface="华文楷体" panose="02010600040101010101" pitchFamily="2" charset="-122"/>
                    <a:cs typeface="Times New Roman" panose="02020603050405020304" pitchFamily="18" charset="0"/>
                  </a:rPr>
                  <a:t>堆</a:t>
                </a:r>
                <a:r>
                  <a:rPr lang="zh-CN" altLang="en-US" sz="3200" b="0" dirty="0">
                    <a:ea typeface="华文楷体" panose="02010600040101010101" pitchFamily="2" charset="-122"/>
                    <a:cs typeface="Times New Roman" panose="02020603050405020304" pitchFamily="18" charset="0"/>
                  </a:rPr>
                  <a:t>来表示，进出队的效率可以统一到</a:t>
                </a:r>
                <a:r>
                  <a:rPr lang="en-US" altLang="zh-CN" sz="3200" b="0" dirty="0">
                    <a:highlight>
                      <a:srgbClr val="FFFF00"/>
                    </a:highlight>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highlight>
                              <a:srgbClr val="FFFF00"/>
                            </a:highlight>
                            <a:latin typeface="Cambria Math" panose="02040503050406030204" pitchFamily="18" charset="0"/>
                          </a:rPr>
                        </m:ctrlPr>
                      </m:funcPr>
                      <m:fName>
                        <m:sSub>
                          <m:sSubPr>
                            <m:ctrlPr>
                              <a:rPr lang="zh-CN" altLang="zh-CN" sz="3200" b="0" i="1">
                                <a:highlight>
                                  <a:srgbClr val="FFFF00"/>
                                </a:highlight>
                                <a:latin typeface="Cambria Math" panose="02040503050406030204" pitchFamily="18" charset="0"/>
                              </a:rPr>
                            </m:ctrlPr>
                          </m:sSubPr>
                          <m:e>
                            <m:r>
                              <m:rPr>
                                <m:sty m:val="p"/>
                              </m:rPr>
                              <a:rPr lang="en-US" altLang="zh-CN" sz="3200" b="0">
                                <a:highlight>
                                  <a:srgbClr val="FFFF00"/>
                                </a:highlight>
                                <a:latin typeface="Cambria Math" panose="02040503050406030204" pitchFamily="18" charset="0"/>
                              </a:rPr>
                              <m:t>log</m:t>
                            </m:r>
                          </m:e>
                          <m:sub>
                            <m:r>
                              <a:rPr lang="en-US" altLang="zh-CN" sz="3200" b="0" i="1">
                                <a:highlight>
                                  <a:srgbClr val="FFFF00"/>
                                </a:highlight>
                                <a:latin typeface="Cambria Math" panose="02040503050406030204" pitchFamily="18" charset="0"/>
                              </a:rPr>
                              <m:t>2</m:t>
                            </m:r>
                          </m:sub>
                        </m:sSub>
                      </m:fName>
                      <m:e>
                        <m:r>
                          <a:rPr lang="en-US" altLang="zh-CN" sz="3200" b="0" i="1">
                            <a:highlight>
                              <a:srgbClr val="FFFF00"/>
                            </a:highlight>
                            <a:latin typeface="Cambria Math" panose="02040503050406030204" pitchFamily="18" charset="0"/>
                          </a:rPr>
                          <m:t>𝑛</m:t>
                        </m:r>
                      </m:e>
                    </m:func>
                  </m:oMath>
                </a14:m>
                <a:r>
                  <a:rPr lang="en-US" altLang="zh-CN" sz="3200" b="0" dirty="0">
                    <a:highlight>
                      <a:srgbClr val="FFFF00"/>
                    </a:highlight>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88160"/>
                <a:ext cx="11545740" cy="4277590"/>
              </a:xfrm>
              <a:blipFill>
                <a:blip r:embed="rId3"/>
                <a:stretch>
                  <a:fillRect l="-1162" t="-427" r="-95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33028116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堆的概念：</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highlight>
                  <a:srgbClr val="FFFF00"/>
                </a:highlight>
                <a:latin typeface="华文楷体" panose="02010600040101010101" pitchFamily="2" charset="-122"/>
                <a:ea typeface="华文楷体" panose="02010600040101010101" pitchFamily="2" charset="-122"/>
              </a:rPr>
              <a:t>大顶堆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en-US" sz="3200" b="0" dirty="0">
                <a:latin typeface="华文楷体" panose="02010600040101010101" pitchFamily="2" charset="-122"/>
                <a:ea typeface="华文楷体" panose="02010600040101010101" pitchFamily="2" charset="-122"/>
              </a:rPr>
              <a:t> 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highlight>
                  <a:srgbClr val="FFFF00"/>
                </a:highlight>
                <a:latin typeface="华文楷体" panose="02010600040101010101" pitchFamily="2" charset="-122"/>
                <a:ea typeface="华文楷体" panose="02010600040101010101" pitchFamily="2" charset="-122"/>
              </a:rPr>
              <a:t>小顶堆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大顶堆和小顶堆都称为</a:t>
            </a:r>
            <a:r>
              <a:rPr lang="zh-CN" altLang="en-US" sz="3200" dirty="0">
                <a:latin typeface="华文楷体" panose="02010600040101010101" pitchFamily="2" charset="-122"/>
                <a:ea typeface="华文楷体" panose="02010600040101010101" pitchFamily="2" charset="-122"/>
              </a:rPr>
              <a:t>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10518962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2918576" cy="677353"/>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pic>
        <p:nvPicPr>
          <p:cNvPr id="3" name="图片 2"/>
          <p:cNvPicPr>
            <a:picLocks noChangeAspect="1"/>
          </p:cNvPicPr>
          <p:nvPr/>
        </p:nvPicPr>
        <p:blipFill>
          <a:blip r:embed="rId3"/>
          <a:stretch>
            <a:fillRect/>
          </a:stretch>
        </p:blipFill>
        <p:spPr>
          <a:xfrm>
            <a:off x="29547" y="2106588"/>
            <a:ext cx="5867400" cy="4133850"/>
          </a:xfrm>
          <a:prstGeom prst="rect">
            <a:avLst/>
          </a:prstGeom>
        </p:spPr>
      </p:pic>
      <p:pic>
        <p:nvPicPr>
          <p:cNvPr id="4" name="图片 3"/>
          <p:cNvPicPr>
            <a:picLocks noChangeAspect="1"/>
          </p:cNvPicPr>
          <p:nvPr/>
        </p:nvPicPr>
        <p:blipFill>
          <a:blip r:embed="rId4"/>
          <a:stretch>
            <a:fillRect/>
          </a:stretch>
        </p:blipFill>
        <p:spPr>
          <a:xfrm>
            <a:off x="6198304" y="1882957"/>
            <a:ext cx="5934075" cy="4238625"/>
          </a:xfrm>
          <a:prstGeom prst="rect">
            <a:avLst/>
          </a:prstGeom>
        </p:spPr>
      </p:pic>
    </p:spTree>
    <p:extLst>
      <p:ext uri="{BB962C8B-B14F-4D97-AF65-F5344CB8AC3E}">
        <p14:creationId xmlns:p14="http://schemas.microsoft.com/office/powerpoint/2010/main" val="27750023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372386" y="1529804"/>
            <a:ext cx="9049121" cy="5060598"/>
          </a:xfrm>
        </p:spPr>
        <p:txBody>
          <a:bodyPr>
            <a:normAutofit fontScale="92500" lnSpcReduction="10000"/>
          </a:bodyPr>
          <a:lstStyle/>
          <a:p>
            <a:pPr marL="0" indent="0">
              <a:buNone/>
            </a:pPr>
            <a:r>
              <a:rPr lang="zh-CN" altLang="en-US" sz="3200" b="0" dirty="0">
                <a:latin typeface="华文楷体" panose="02010600040101010101" pitchFamily="2" charset="-122"/>
                <a:ea typeface="华文楷体" panose="02010600040101010101" pitchFamily="2" charset="-122"/>
              </a:rPr>
              <a:t>二个</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1.</a:t>
            </a:r>
            <a:r>
              <a:rPr lang="zh-CN" altLang="en-US" sz="3200" b="0" dirty="0">
                <a:latin typeface="华文楷体" panose="02010600040101010101" pitchFamily="2" charset="-122"/>
                <a:ea typeface="华文楷体" panose="02010600040101010101" pitchFamily="2" charset="-122"/>
              </a:rPr>
              <a:t>结构性（完全二叉树） </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2.</a:t>
            </a:r>
            <a:r>
              <a:rPr lang="zh-CN" altLang="en-US" sz="3200" b="0" dirty="0">
                <a:latin typeface="华文楷体" panose="02010600040101010101" pitchFamily="2" charset="-122"/>
                <a:ea typeface="华文楷体" panose="02010600040101010101" pitchFamily="2" charset="-122"/>
              </a:rPr>
              <a:t>有序性（小顶堆：结点值比左右子小。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大顶堆：结点值比左右子大）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假设</a:t>
            </a:r>
            <a:r>
              <a:rPr lang="zh-CN" altLang="en-US" sz="3200" b="0" dirty="0">
                <a:highlight>
                  <a:srgbClr val="FFFF00"/>
                </a:highlight>
                <a:latin typeface="华文楷体" panose="02010600040101010101" pitchFamily="2" charset="-122"/>
                <a:ea typeface="华文楷体" panose="02010600040101010101" pitchFamily="2" charset="-122"/>
              </a:rPr>
              <a:t>结点值越小，优先级越大，则可利用小顶堆来表示一个优先级队列。</a:t>
            </a:r>
            <a:endParaRPr lang="en-US" altLang="zh-CN" sz="3200" b="0" dirty="0">
              <a:highlight>
                <a:srgbClr val="FFFF00"/>
              </a:highlight>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堆的特性：</a:t>
            </a:r>
          </a:p>
        </p:txBody>
      </p:sp>
    </p:spTree>
    <p:extLst>
      <p:ext uri="{BB962C8B-B14F-4D97-AF65-F5344CB8AC3E}">
        <p14:creationId xmlns:p14="http://schemas.microsoft.com/office/powerpoint/2010/main" val="13475865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出队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直接读取堆顶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，并对</a:t>
                </a:r>
                <a:r>
                  <a:rPr lang="zh-CN" altLang="en-US" sz="3200" b="0" dirty="0">
                    <a:ea typeface="华文楷体" panose="02010600040101010101" pitchFamily="2" charset="-122"/>
                    <a:cs typeface="Times New Roman" panose="02020603050405020304" pitchFamily="18" charset="0"/>
                  </a:rPr>
                  <a:t>堆顶位置上的元素做</a:t>
                </a:r>
                <a:r>
                  <a:rPr lang="zh-CN" altLang="zh-CN" sz="3200" b="0" dirty="0">
                    <a:ea typeface="华文楷体" panose="02010600040101010101" pitchFamily="2" charset="-122"/>
                    <a:cs typeface="Times New Roman" panose="02020603050405020304" pitchFamily="18" charset="0"/>
                  </a:rPr>
                  <a:t>调整，</a:t>
                </a:r>
                <a:r>
                  <a:rPr lang="zh-CN" altLang="en-US" sz="3200" b="0" dirty="0">
                    <a:ea typeface="华文楷体" panose="02010600040101010101" pitchFamily="2" charset="-122"/>
                    <a:cs typeface="Times New Roman" panose="02020603050405020304" pitchFamily="18" charset="0"/>
                  </a:rPr>
                  <a:t>使之成为新的小顶堆。</a:t>
                </a:r>
                <a:endParaRPr lang="en-US" altLang="zh-CN" sz="3200" b="0" dirty="0">
                  <a:ea typeface="华文楷体" panose="02010600040101010101" pitchFamily="2" charset="-122"/>
                  <a:cs typeface="Times New Roman" panose="02020603050405020304" pitchFamily="18" charset="0"/>
                </a:endParaRPr>
              </a:p>
              <a:p>
                <a:pPr marL="357188" indent="0">
                  <a:buNone/>
                </a:pPr>
                <a:r>
                  <a:rPr lang="zh-CN" altLang="zh-CN" sz="3200" b="0" dirty="0">
                    <a:ea typeface="华文楷体" panose="02010600040101010101" pitchFamily="2" charset="-122"/>
                    <a:cs typeface="Times New Roman" panose="02020603050405020304" pitchFamily="18" charset="0"/>
                  </a:rPr>
                  <a:t>时间花费为此完全二叉树的高度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，即</a:t>
                </a:r>
                <a:r>
                  <a:rPr lang="zh-CN" altLang="zh-CN" sz="3200" b="0" dirty="0">
                    <a:ea typeface="华文楷体" panose="02010600040101010101" pitchFamily="2" charset="-122"/>
                    <a:cs typeface="Times New Roman" panose="02020603050405020304" pitchFamily="18" charset="0"/>
                  </a:rPr>
                  <a:t>出队的时间复杂度为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进队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将新元素加入到序列尾部成为最后的叶子结点，向上检查父结点，如果新结点值不小于父结点，结束检查；如果新结点值小于父结点，交换两者的值，并进一步往更高层祖先检查比较，直到不小于</a:t>
                </a:r>
                <a:r>
                  <a:rPr lang="zh-CN" altLang="en-US" sz="3200" b="0" dirty="0">
                    <a:ea typeface="华文楷体" panose="02010600040101010101" pitchFamily="2" charset="-122"/>
                    <a:cs typeface="Times New Roman" panose="02020603050405020304" pitchFamily="18" charset="0"/>
                  </a:rPr>
                  <a:t>当前</a:t>
                </a:r>
                <a:r>
                  <a:rPr lang="zh-CN" altLang="zh-CN" sz="3200" b="0" dirty="0">
                    <a:ea typeface="华文楷体" panose="02010600040101010101" pitchFamily="2" charset="-122"/>
                    <a:cs typeface="Times New Roman" panose="02020603050405020304" pitchFamily="18" charset="0"/>
                  </a:rPr>
                  <a:t>父结点或</a:t>
                </a:r>
                <a:r>
                  <a:rPr lang="zh-CN" altLang="en-US" sz="3200" b="0" dirty="0">
                    <a:ea typeface="华文楷体" panose="02010600040101010101" pitchFamily="2" charset="-122"/>
                    <a:cs typeface="Times New Roman" panose="02020603050405020304" pitchFamily="18" charset="0"/>
                  </a:rPr>
                  <a:t>无父结点。</a:t>
                </a:r>
                <a:r>
                  <a:rPr lang="zh-CN" altLang="zh-CN" sz="3200" b="0" dirty="0">
                    <a:ea typeface="华文楷体" panose="02010600040101010101" pitchFamily="2" charset="-122"/>
                    <a:cs typeface="Times New Roman" panose="02020603050405020304" pitchFamily="18" charset="0"/>
                  </a:rPr>
                  <a:t>因此进队的时间花费也是完全二叉树的高度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优先队列的基本操作算法讨论：</a:t>
            </a:r>
          </a:p>
        </p:txBody>
      </p:sp>
    </p:spTree>
    <p:extLst>
      <p:ext uri="{BB962C8B-B14F-4D97-AF65-F5344CB8AC3E}">
        <p14:creationId xmlns:p14="http://schemas.microsoft.com/office/powerpoint/2010/main" val="25113659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sp>
        <p:nvSpPr>
          <p:cNvPr id="4" name="文本框 3"/>
          <p:cNvSpPr txBox="1"/>
          <p:nvPr/>
        </p:nvSpPr>
        <p:spPr>
          <a:xfrm>
            <a:off x="500269" y="4807517"/>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pic>
        <p:nvPicPr>
          <p:cNvPr id="5" name="图片 4"/>
          <p:cNvPicPr>
            <a:picLocks noChangeAspect="1"/>
          </p:cNvPicPr>
          <p:nvPr/>
        </p:nvPicPr>
        <p:blipFill>
          <a:blip r:embed="rId3"/>
          <a:stretch>
            <a:fillRect/>
          </a:stretch>
        </p:blipFill>
        <p:spPr>
          <a:xfrm>
            <a:off x="2269878" y="1346990"/>
            <a:ext cx="7479403" cy="3224573"/>
          </a:xfrm>
          <a:prstGeom prst="rect">
            <a:avLst/>
          </a:prstGeom>
        </p:spPr>
      </p:pic>
    </p:spTree>
    <p:extLst>
      <p:ext uri="{BB962C8B-B14F-4D97-AF65-F5344CB8AC3E}">
        <p14:creationId xmlns:p14="http://schemas.microsoft.com/office/powerpoint/2010/main" val="4245548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3" name="图片 2"/>
          <p:cNvPicPr>
            <a:picLocks noChangeAspect="1"/>
          </p:cNvPicPr>
          <p:nvPr/>
        </p:nvPicPr>
        <p:blipFill>
          <a:blip r:embed="rId3"/>
          <a:stretch>
            <a:fillRect/>
          </a:stretch>
        </p:blipFill>
        <p:spPr>
          <a:xfrm>
            <a:off x="1073212" y="1254523"/>
            <a:ext cx="9647469" cy="3497745"/>
          </a:xfrm>
          <a:prstGeom prst="rect">
            <a:avLst/>
          </a:prstGeom>
        </p:spPr>
      </p:pic>
      <p:sp>
        <p:nvSpPr>
          <p:cNvPr id="7" name="文本框 6"/>
          <p:cNvSpPr txBox="1"/>
          <p:nvPr/>
        </p:nvSpPr>
        <p:spPr>
          <a:xfrm>
            <a:off x="500269" y="4752268"/>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21962935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2" name="图片 1"/>
          <p:cNvPicPr>
            <a:picLocks noChangeAspect="1"/>
          </p:cNvPicPr>
          <p:nvPr/>
        </p:nvPicPr>
        <p:blipFill>
          <a:blip r:embed="rId3"/>
          <a:stretch>
            <a:fillRect/>
          </a:stretch>
        </p:blipFill>
        <p:spPr>
          <a:xfrm>
            <a:off x="1399801" y="1452244"/>
            <a:ext cx="8994291" cy="3026807"/>
          </a:xfrm>
          <a:prstGeom prst="rect">
            <a:avLst/>
          </a:prstGeom>
        </p:spPr>
      </p:pic>
      <p:sp>
        <p:nvSpPr>
          <p:cNvPr id="5" name="文本框 4"/>
          <p:cNvSpPr txBox="1"/>
          <p:nvPr/>
        </p:nvSpPr>
        <p:spPr>
          <a:xfrm>
            <a:off x="735495" y="4787275"/>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252732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二个结点的二叉树和树：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15297" y="2889387"/>
            <a:ext cx="4517956" cy="1980787"/>
          </a:xfrm>
          <a:prstGeom prst="rect">
            <a:avLst/>
          </a:prstGeom>
          <a:noFill/>
          <a:ln>
            <a:noFill/>
          </a:ln>
        </p:spPr>
      </p:pic>
    </p:spTree>
    <p:extLst>
      <p:ext uri="{BB962C8B-B14F-4D97-AF65-F5344CB8AC3E}">
        <p14:creationId xmlns:p14="http://schemas.microsoft.com/office/powerpoint/2010/main" val="22987754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11364271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Tree>
    <p:extLst>
      <p:ext uri="{BB962C8B-B14F-4D97-AF65-F5344CB8AC3E}">
        <p14:creationId xmlns:p14="http://schemas.microsoft.com/office/powerpoint/2010/main" val="8125871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建立优先级队列</a:t>
            </a:r>
          </a:p>
        </p:txBody>
      </p:sp>
      <p:sp>
        <p:nvSpPr>
          <p:cNvPr id="2" name="文本框 1"/>
          <p:cNvSpPr txBox="1"/>
          <p:nvPr/>
        </p:nvSpPr>
        <p:spPr>
          <a:xfrm>
            <a:off x="341460" y="1764433"/>
            <a:ext cx="11621724" cy="3785652"/>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zh-CN" sz="2800" dirty="0">
                <a:ea typeface="华文楷体" panose="02010600040101010101" pitchFamily="2" charset="-122"/>
                <a:cs typeface="Times New Roman" panose="02020603050405020304" pitchFamily="18" charset="0"/>
              </a:rPr>
              <a:t>优先级级别值</a:t>
            </a:r>
            <a:r>
              <a:rPr lang="zh-CN" altLang="en-US" sz="2800" dirty="0">
                <a:ea typeface="华文楷体" panose="02010600040101010101" pitchFamily="2" charset="-122"/>
                <a:cs typeface="Times New Roman" panose="02020603050405020304" pitchFamily="18" charset="0"/>
              </a:rPr>
              <a:t>最小的优先级最高，</a:t>
            </a:r>
            <a:r>
              <a:rPr lang="zh-CN" altLang="en-US" sz="3000" dirty="0">
                <a:latin typeface="华文楷体" panose="02010600040101010101" pitchFamily="2" charset="-122"/>
                <a:ea typeface="华文楷体" panose="02010600040101010101" pitchFamily="2" charset="-122"/>
              </a:rPr>
              <a:t>建立优先级队列即建立</a:t>
            </a:r>
            <a:r>
              <a:rPr lang="zh-CN" altLang="en-US" sz="3000" dirty="0">
                <a:highlight>
                  <a:srgbClr val="FFFF00"/>
                </a:highlight>
                <a:latin typeface="华文楷体" panose="02010600040101010101" pitchFamily="2" charset="-122"/>
                <a:ea typeface="华文楷体" panose="02010600040101010101" pitchFamily="2" charset="-122"/>
              </a:rPr>
              <a:t>小顶堆</a:t>
            </a:r>
            <a:r>
              <a:rPr lang="zh-CN" altLang="en-US" sz="3000" dirty="0">
                <a:latin typeface="华文楷体" panose="02010600040101010101" pitchFamily="2" charset="-122"/>
                <a:ea typeface="华文楷体" panose="02010600040101010101" pitchFamily="2" charset="-122"/>
              </a:rPr>
              <a:t>。</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存于数组中的</a:t>
            </a:r>
            <a:r>
              <a:rPr lang="zh-CN" altLang="en-US" sz="3000" dirty="0">
                <a:latin typeface="华文楷体" panose="02010600040101010101" pitchFamily="2" charset="-122"/>
                <a:ea typeface="华文楷体" panose="02010600040101010101" pitchFamily="2" charset="-122"/>
              </a:rPr>
              <a:t>原始</a:t>
            </a:r>
            <a:r>
              <a:rPr lang="zh-CN" altLang="zh-CN" sz="3000" dirty="0">
                <a:latin typeface="华文楷体" panose="02010600040101010101" pitchFamily="2" charset="-122"/>
                <a:ea typeface="华文楷体" panose="02010600040101010101" pitchFamily="2" charset="-122"/>
              </a:rPr>
              <a:t>序列看作是一棵完全二叉树的顺序存储。</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按照堆的概念调整之，使之成为一个</a:t>
            </a:r>
            <a:r>
              <a:rPr lang="zh-CN" altLang="en-US" sz="3000" dirty="0">
                <a:latin typeface="华文楷体" panose="02010600040101010101" pitchFamily="2" charset="-122"/>
                <a:ea typeface="华文楷体" panose="02010600040101010101" pitchFamily="2" charset="-122"/>
              </a:rPr>
              <a:t>小</a:t>
            </a:r>
            <a:r>
              <a:rPr lang="zh-CN" altLang="zh-CN" sz="3000" dirty="0">
                <a:latin typeface="华文楷体" panose="02010600040101010101" pitchFamily="2" charset="-122"/>
                <a:ea typeface="华文楷体" panose="02010600040101010101" pitchFamily="2" charset="-122"/>
              </a:rPr>
              <a:t>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a:r>
              <a:rPr lang="zh-CN" altLang="en-US" sz="3000" b="1" dirty="0">
                <a:latin typeface="华文楷体" panose="02010600040101010101" pitchFamily="2" charset="-122"/>
                <a:ea typeface="华文楷体" panose="02010600040101010101" pitchFamily="2" charset="-122"/>
              </a:rPr>
              <a:t>调整策略是</a:t>
            </a:r>
            <a:r>
              <a:rPr lang="zh-CN" altLang="en-US" sz="3000" dirty="0">
                <a:latin typeface="华文楷体" panose="02010600040101010101" pitchFamily="2" charset="-122"/>
                <a:ea typeface="华文楷体" panose="02010600040101010101" pitchFamily="2" charset="-122"/>
              </a:rPr>
              <a:t>：在一个结点的左子树和右子树都是小顶堆的基础上，调整该结点使之成为小顶点。</a:t>
            </a:r>
          </a:p>
        </p:txBody>
      </p:sp>
    </p:spTree>
    <p:extLst>
      <p:ext uri="{BB962C8B-B14F-4D97-AF65-F5344CB8AC3E}">
        <p14:creationId xmlns:p14="http://schemas.microsoft.com/office/powerpoint/2010/main" val="35393767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建立小顶堆</a:t>
            </a:r>
          </a:p>
        </p:txBody>
      </p:sp>
      <p:sp>
        <p:nvSpPr>
          <p:cNvPr id="5" name="文本框 4"/>
          <p:cNvSpPr txBox="1"/>
          <p:nvPr/>
        </p:nvSpPr>
        <p:spPr>
          <a:xfrm>
            <a:off x="341460" y="1769580"/>
            <a:ext cx="9577792" cy="1415772"/>
          </a:xfrm>
          <a:prstGeom prst="rect">
            <a:avLst/>
          </a:prstGeom>
          <a:noFill/>
        </p:spPr>
        <p:txBody>
          <a:bodyPr wrap="square" rtlCol="0">
            <a:spAutoFit/>
          </a:bodyPr>
          <a:lstStyle>
            <a:defPPr>
              <a:defRPr lang="zh-CN"/>
            </a:defPPr>
            <a:lvl1pPr>
              <a:defRPr sz="3600"/>
            </a:lvl1pPr>
          </a:lstStyle>
          <a:p>
            <a:r>
              <a:rPr lang="zh-CN" altLang="en-US" sz="2800" dirty="0">
                <a:ea typeface="华文楷体" panose="02010600040101010101" pitchFamily="2" charset="-122"/>
                <a:cs typeface="Times New Roman" panose="02020603050405020304" pitchFamily="18" charset="0"/>
              </a:rPr>
              <a:t>已知数据序列</a:t>
            </a:r>
            <a:r>
              <a:rPr lang="en-US" altLang="zh-CN" sz="2800" dirty="0">
                <a:ea typeface="华文楷体" panose="02010600040101010101" pitchFamily="2" charset="-122"/>
                <a:cs typeface="Times New Roman" panose="02020603050405020304" pitchFamily="18" charset="0"/>
              </a:rPr>
              <a:t>18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26</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65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72</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将之看作顺序存储的完全二叉树（结构性）</a:t>
            </a:r>
            <a:endParaRPr lang="en-US" altLang="zh-CN" sz="28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进行调整，使之满足有序性</a:t>
            </a:r>
            <a:endParaRPr lang="zh-CN" altLang="en-US" sz="3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090823" y="2754465"/>
            <a:ext cx="5934075" cy="3714750"/>
          </a:xfrm>
          <a:prstGeom prst="rect">
            <a:avLst/>
          </a:prstGeom>
        </p:spPr>
      </p:pic>
    </p:spTree>
    <p:extLst>
      <p:ext uri="{BB962C8B-B14F-4D97-AF65-F5344CB8AC3E}">
        <p14:creationId xmlns:p14="http://schemas.microsoft.com/office/powerpoint/2010/main" val="42636228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5" y="1466259"/>
            <a:ext cx="10989635" cy="4401205"/>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调整策略：</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假设一个结点的左子树和右子树都是小顶堆，调整之，使以该结点为根的完全二叉树也是小顶堆。（</a:t>
            </a:r>
            <a:r>
              <a:rPr lang="zh-CN" altLang="en-US" sz="2800" dirty="0">
                <a:solidFill>
                  <a:srgbClr val="FF0000"/>
                </a:solidFill>
                <a:latin typeface="华文楷体" panose="02010600040101010101" pitchFamily="2" charset="-122"/>
                <a:ea typeface="华文楷体" panose="02010600040101010101" pitchFamily="2" charset="-122"/>
              </a:rPr>
              <a:t>递归？</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一种调整方法：</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按照以上原则，</a:t>
            </a:r>
            <a:r>
              <a:rPr lang="zh-CN" altLang="zh-CN" sz="2800" dirty="0">
                <a:latin typeface="华文楷体" panose="02010600040101010101" pitchFamily="2" charset="-122"/>
                <a:ea typeface="华文楷体" panose="02010600040101010101" pitchFamily="2" charset="-122"/>
              </a:rPr>
              <a:t>对序列从后往前逐一做元素检查、调整使得以该元素为根的二叉树满足</a:t>
            </a:r>
            <a:r>
              <a:rPr lang="zh-CN" altLang="en-US" sz="2800" dirty="0">
                <a:latin typeface="华文楷体" panose="02010600040101010101" pitchFamily="2" charset="-122"/>
                <a:ea typeface="华文楷体" panose="02010600040101010101" pitchFamily="2" charset="-122"/>
              </a:rPr>
              <a:t>小</a:t>
            </a:r>
            <a:r>
              <a:rPr lang="zh-CN" altLang="zh-CN" sz="2800" dirty="0">
                <a:latin typeface="华文楷体" panose="02010600040101010101" pitchFamily="2" charset="-122"/>
                <a:ea typeface="华文楷体" panose="02010600040101010101" pitchFamily="2" charset="-122"/>
              </a:rPr>
              <a:t>顶堆的定义</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叶子结点自然满足小顶堆定义，故从倒数第一个</a:t>
            </a:r>
            <a:r>
              <a:rPr lang="zh-CN" altLang="en-US" sz="2800" dirty="0">
                <a:highlight>
                  <a:srgbClr val="FFFF00"/>
                </a:highlight>
                <a:latin typeface="华文楷体" panose="02010600040101010101" pitchFamily="2" charset="-122"/>
                <a:ea typeface="华文楷体" panose="02010600040101010101" pitchFamily="2" charset="-122"/>
              </a:rPr>
              <a:t>非叶子结点</a:t>
            </a:r>
            <a:r>
              <a:rPr lang="zh-CN" altLang="en-US" sz="2800" dirty="0">
                <a:latin typeface="华文楷体" panose="02010600040101010101" pitchFamily="2" charset="-122"/>
                <a:ea typeface="华文楷体" panose="02010600040101010101" pitchFamily="2" charset="-122"/>
              </a:rPr>
              <a:t>开始逐一调整。</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a:p>
            <a:endParaRPr lang="en-US" altLang="zh-CN" sz="2800" b="1"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79588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11626"/>
            <a:ext cx="5924550" cy="4210050"/>
          </a:xfrm>
          <a:prstGeom prst="rect">
            <a:avLst/>
          </a:prstGeom>
        </p:spPr>
      </p:pic>
      <p:pic>
        <p:nvPicPr>
          <p:cNvPr id="6" name="图片 5"/>
          <p:cNvPicPr>
            <a:picLocks noChangeAspect="1"/>
          </p:cNvPicPr>
          <p:nvPr/>
        </p:nvPicPr>
        <p:blipFill>
          <a:blip r:embed="rId4"/>
          <a:stretch>
            <a:fillRect/>
          </a:stretch>
        </p:blipFill>
        <p:spPr>
          <a:xfrm>
            <a:off x="5924550" y="1968776"/>
            <a:ext cx="5876925" cy="4152900"/>
          </a:xfrm>
          <a:prstGeom prst="rect">
            <a:avLst/>
          </a:prstGeom>
        </p:spPr>
      </p:pic>
    </p:spTree>
    <p:extLst>
      <p:ext uri="{BB962C8B-B14F-4D97-AF65-F5344CB8AC3E}">
        <p14:creationId xmlns:p14="http://schemas.microsoft.com/office/powerpoint/2010/main" val="9781732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0707" y="1959251"/>
            <a:ext cx="5924550" cy="4162425"/>
          </a:xfrm>
          <a:prstGeom prst="rect">
            <a:avLst/>
          </a:prstGeom>
        </p:spPr>
      </p:pic>
      <p:pic>
        <p:nvPicPr>
          <p:cNvPr id="4" name="图片 3"/>
          <p:cNvPicPr>
            <a:picLocks noChangeAspect="1"/>
          </p:cNvPicPr>
          <p:nvPr/>
        </p:nvPicPr>
        <p:blipFill>
          <a:blip r:embed="rId4"/>
          <a:stretch>
            <a:fillRect/>
          </a:stretch>
        </p:blipFill>
        <p:spPr>
          <a:xfrm>
            <a:off x="5945257" y="1959251"/>
            <a:ext cx="5924550" cy="4333875"/>
          </a:xfrm>
          <a:prstGeom prst="rect">
            <a:avLst/>
          </a:prstGeom>
        </p:spPr>
      </p:pic>
    </p:spTree>
    <p:extLst>
      <p:ext uri="{BB962C8B-B14F-4D97-AF65-F5344CB8AC3E}">
        <p14:creationId xmlns:p14="http://schemas.microsoft.com/office/powerpoint/2010/main" val="31781766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44348" y="1886157"/>
            <a:ext cx="5857875" cy="4238625"/>
          </a:xfrm>
          <a:prstGeom prst="rect">
            <a:avLst/>
          </a:prstGeom>
        </p:spPr>
      </p:pic>
      <p:pic>
        <p:nvPicPr>
          <p:cNvPr id="6" name="图片 5"/>
          <p:cNvPicPr>
            <a:picLocks noChangeAspect="1"/>
          </p:cNvPicPr>
          <p:nvPr/>
        </p:nvPicPr>
        <p:blipFill>
          <a:blip r:embed="rId4"/>
          <a:stretch>
            <a:fillRect/>
          </a:stretch>
        </p:blipFill>
        <p:spPr>
          <a:xfrm>
            <a:off x="6202223" y="1886157"/>
            <a:ext cx="5962650" cy="4219575"/>
          </a:xfrm>
          <a:prstGeom prst="rect">
            <a:avLst/>
          </a:prstGeom>
        </p:spPr>
      </p:pic>
    </p:spTree>
    <p:extLst>
      <p:ext uri="{BB962C8B-B14F-4D97-AF65-F5344CB8AC3E}">
        <p14:creationId xmlns:p14="http://schemas.microsoft.com/office/powerpoint/2010/main" val="16404633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81" y="795130"/>
            <a:ext cx="1069450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一个小顶堆，可表示一个优先级队列，</a:t>
            </a:r>
            <a:r>
              <a:rPr lang="zh-CN" altLang="zh-CN" sz="2800" dirty="0">
                <a:ea typeface="华文楷体" panose="02010600040101010101" pitchFamily="2" charset="-122"/>
                <a:cs typeface="Times New Roman" panose="02020603050405020304" pitchFamily="18" charset="0"/>
              </a:rPr>
              <a:t>堆顶是优先级最高的元素。 </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531786" y="1869385"/>
            <a:ext cx="5895975" cy="4152900"/>
          </a:xfrm>
          <a:prstGeom prst="rect">
            <a:avLst/>
          </a:prstGeom>
        </p:spPr>
      </p:pic>
    </p:spTree>
    <p:extLst>
      <p:ext uri="{BB962C8B-B14F-4D97-AF65-F5344CB8AC3E}">
        <p14:creationId xmlns:p14="http://schemas.microsoft.com/office/powerpoint/2010/main" val="31631137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从形式上看时间复杂度是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假设堆的高度为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当堆是一个满二叉树时，有：</a:t>
                </a:r>
              </a:p>
              <a:p>
                <a:pPr marL="0" indent="0">
                  <a:buNone/>
                </a:pPr>
                <a:r>
                  <a:rPr lang="en-US" altLang="zh-CN" sz="2800" b="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观察此堆，从后往前逐个检查并调整各个非叶子结点时，比较并调整的</a:t>
                </a:r>
                <a:r>
                  <a:rPr lang="zh-CN" altLang="zh-CN" sz="2800" b="0" dirty="0">
                    <a:highlight>
                      <a:srgbClr val="FFFF00"/>
                    </a:highlight>
                    <a:ea typeface="华文楷体" panose="02010600040101010101" pitchFamily="2" charset="-122"/>
                    <a:cs typeface="Times New Roman" panose="02020603050405020304" pitchFamily="18" charset="0"/>
                  </a:rPr>
                  <a:t>最大次数</a:t>
                </a:r>
                <a:r>
                  <a:rPr lang="zh-CN" altLang="zh-CN" sz="2800" b="0" dirty="0">
                    <a:ea typeface="华文楷体" panose="02010600040101010101" pitchFamily="2" charset="-122"/>
                    <a:cs typeface="Times New Roman" panose="02020603050405020304" pitchFamily="18" charset="0"/>
                  </a:rPr>
                  <a:t>为</a:t>
                </a:r>
                <a:r>
                  <a:rPr lang="zh-CN" altLang="zh-CN" sz="2800" b="0" dirty="0">
                    <a:highlight>
                      <a:srgbClr val="FFFF00"/>
                    </a:highlight>
                    <a:ea typeface="华文楷体" panose="02010600040101010101" pitchFamily="2" charset="-122"/>
                    <a:cs typeface="Times New Roman" panose="02020603050405020304" pitchFamily="18" charset="0"/>
                  </a:rPr>
                  <a:t>以该结点为根的堆的高度</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5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429973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553752"/>
            <a:ext cx="11162883" cy="2317398"/>
          </a:xfrm>
        </p:spPr>
        <p:txBody>
          <a:bodyPr>
            <a:normAutofit/>
          </a:bodyPr>
          <a:lstStyle/>
          <a:p>
            <a:pPr marL="0" indent="0">
              <a:buNone/>
            </a:pPr>
            <a:r>
              <a:rPr lang="zh-CN" altLang="zh-CN" sz="2600" b="0" dirty="0">
                <a:ea typeface="华文楷体" pitchFamily="2" charset="-122"/>
                <a:cs typeface="Times New Roman" panose="02020603050405020304" pitchFamily="18" charset="0"/>
              </a:rPr>
              <a:t>如果一棵</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层二叉树中每一层结点数量都达到了最大值，该二叉树称为</a:t>
            </a:r>
            <a:r>
              <a:rPr lang="zh-CN" altLang="zh-CN" sz="2600" dirty="0">
                <a:highlight>
                  <a:srgbClr val="FFFF00"/>
                </a:highlight>
                <a:ea typeface="华文楷体" pitchFamily="2" charset="-122"/>
                <a:cs typeface="Times New Roman" panose="02020603050405020304" pitchFamily="18" charset="0"/>
              </a:rPr>
              <a:t>满二叉树</a:t>
            </a:r>
            <a:r>
              <a:rPr lang="zh-CN" altLang="zh-CN" sz="2600" b="0" dirty="0">
                <a:highlight>
                  <a:srgbClr val="FFFF00"/>
                </a:highlight>
                <a:ea typeface="华文楷体" pitchFamily="2" charset="-122"/>
                <a:cs typeface="Times New Roman" panose="02020603050405020304" pitchFamily="18" charset="0"/>
              </a:rPr>
              <a:t>。</a:t>
            </a:r>
            <a:endParaRPr lang="en-US" altLang="zh-CN" sz="2600" b="0" dirty="0">
              <a:highlight>
                <a:srgbClr val="FFFF00"/>
              </a:highlight>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如果一棵二叉树有</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层，其中</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层都是满的，第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层可能缺少一些结点，但</a:t>
            </a:r>
            <a:r>
              <a:rPr lang="zh-CN" altLang="zh-CN" sz="2600" b="0" dirty="0">
                <a:highlight>
                  <a:srgbClr val="FFFF00"/>
                </a:highlight>
                <a:ea typeface="华文楷体" pitchFamily="2" charset="-122"/>
                <a:cs typeface="Times New Roman" panose="02020603050405020304" pitchFamily="18" charset="0"/>
              </a:rPr>
              <a:t>缺少的结点是自右向左</a:t>
            </a:r>
            <a:r>
              <a:rPr lang="zh-CN" altLang="zh-CN" sz="2600" b="0" dirty="0">
                <a:ea typeface="华文楷体" pitchFamily="2" charset="-122"/>
                <a:cs typeface="Times New Roman" panose="02020603050405020304" pitchFamily="18" charset="0"/>
              </a:rPr>
              <a:t>的，这样的二叉树称为</a:t>
            </a:r>
            <a:r>
              <a:rPr lang="zh-CN" altLang="zh-CN" sz="2600" dirty="0">
                <a:highlight>
                  <a:srgbClr val="FFFF00"/>
                </a:highlight>
                <a:ea typeface="华文楷体" pitchFamily="2" charset="-122"/>
                <a:cs typeface="Times New Roman" panose="02020603050405020304" pitchFamily="18" charset="0"/>
              </a:rPr>
              <a:t>完全二叉树</a:t>
            </a:r>
            <a:r>
              <a:rPr lang="zh-CN" altLang="zh-CN" sz="2600" b="0" dirty="0">
                <a:highlight>
                  <a:srgbClr val="FFFF00"/>
                </a:highlight>
                <a:ea typeface="华文楷体" pitchFamily="2" charset="-122"/>
                <a:cs typeface="Times New Roman" panose="02020603050405020304" pitchFamily="18" charset="0"/>
              </a:rPr>
              <a:t>。</a:t>
            </a:r>
            <a:endParaRPr lang="en-US" altLang="zh-CN" sz="2600" b="0" dirty="0">
              <a:highlight>
                <a:srgbClr val="FFFF00"/>
              </a:highlight>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特殊的二叉树：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344016" y="4056816"/>
            <a:ext cx="5727286" cy="2313882"/>
          </a:xfrm>
          <a:prstGeom prst="rect">
            <a:avLst/>
          </a:prstGeom>
          <a:noFill/>
          <a:ln>
            <a:noFill/>
          </a:ln>
        </p:spPr>
      </p:pic>
    </p:spTree>
    <p:extLst>
      <p:ext uri="{BB962C8B-B14F-4D97-AF65-F5344CB8AC3E}">
        <p14:creationId xmlns:p14="http://schemas.microsoft.com/office/powerpoint/2010/main" val="1201668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758977"/>
                <a:ext cx="11545740" cy="2653997"/>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758977"/>
                <a:ext cx="11545740" cy="2653997"/>
              </a:xfrm>
              <a:blipFill>
                <a:blip r:embed="rId3"/>
                <a:stretch>
                  <a:fillRect l="-1056" t="-23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2818958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故总的比较调整次数最多为：</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a:ea typeface="华文楷体" panose="02010600040101010101" pitchFamily="2" charset="-122"/>
                  <a:cs typeface="Times New Roman" panose="02020603050405020304" pitchFamily="18" charset="0"/>
                </a:endParaRPr>
              </a:p>
              <a:p>
                <a:pPr marL="0" indent="0">
                  <a:buNone/>
                </a:pPr>
                <a:endParaRPr lang="en-US" altLang="zh-CN" i="1"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172067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321638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32055" y="1285892"/>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int </a:t>
            </a:r>
            <a:r>
              <a:rPr lang="en-US" altLang="zh-CN" b="0" dirty="0" err="1">
                <a:ea typeface="华文楷体" panose="02010600040101010101" pitchFamily="2" charset="-122"/>
                <a:cs typeface="Times New Roman" panose="02020603050405020304" pitchFamily="18" charset="0"/>
              </a:rPr>
              <a:t>maxSize</a:t>
            </a:r>
            <a:r>
              <a:rPr lang="zh-CN" altLang="en-US"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扩展队队列元素的存储空间</a:t>
            </a:r>
            <a:r>
              <a:rPr lang="en-US" altLang="zh-CN"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void 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 //</a:t>
            </a:r>
            <a:r>
              <a:rPr lang="zh-CN" altLang="en-US" b="0" dirty="0">
                <a:ea typeface="华文楷体" panose="02010600040101010101" pitchFamily="2" charset="-122"/>
                <a:cs typeface="Times New Roman" panose="02020603050405020304" pitchFamily="18" charset="0"/>
              </a:rPr>
              <a:t>调整下标为</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build(int r); //</a:t>
            </a:r>
            <a:r>
              <a:rPr lang="zh-CN" altLang="en-US" b="0" dirty="0">
                <a:ea typeface="华文楷体" panose="02010600040101010101" pitchFamily="2" charset="-122"/>
                <a:cs typeface="Times New Roman" panose="02020603050405020304" pitchFamily="18" charset="0"/>
              </a:rPr>
              <a:t>递归调整</a:t>
            </a:r>
            <a:endParaRPr lang="en-US" altLang="zh-CN" b="0"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797528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a:ea typeface="华文楷体" panose="02010600040101010101" pitchFamily="2" charset="-122"/>
                <a:cs typeface="Times New Roman" panose="02020603050405020304" pitchFamily="18" charset="0"/>
              </a:rPr>
              <a:t>       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size=10); //</a:t>
            </a:r>
            <a:r>
              <a:rPr lang="zh-CN" altLang="en-US" b="0" dirty="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a:ea typeface="华文楷体" panose="02010600040101010101" pitchFamily="2" charset="-122"/>
                <a:cs typeface="Times New Roman" panose="02020603050405020304" pitchFamily="18" charset="0"/>
              </a:rPr>
              <a:t>建立非空优先级队列，即建小顶堆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判断队空否，空返回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判断队满否，满返回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r>
              <a:rPr lang="zh-CN" altLang="en-US"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priority); //</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(){delete []array; }; //</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5064645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5920449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en-US" altLang="zh-CN" b="0" dirty="0">
                <a:highlight>
                  <a:srgbClr val="FFFF00"/>
                </a:highlight>
                <a:ea typeface="华文楷体" panose="02010600040101010101" pitchFamily="2" charset="-122"/>
                <a:cs typeface="Times New Roman" panose="02020603050405020304" pitchFamily="18" charset="0"/>
              </a:rPr>
              <a:t>for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=1;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&lt;=n;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    array[</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 = a[i-1];</a:t>
            </a:r>
            <a:r>
              <a:rPr lang="en-US" altLang="zh-CN" b="0" dirty="0">
                <a:highlight>
                  <a:srgbClr val="FFFF00"/>
                </a:highlight>
                <a:cs typeface="Times New Roman" panose="02020603050405020304" pitchFamily="18" charset="0"/>
              </a:rPr>
              <a:t> </a:t>
            </a:r>
            <a:endParaRPr lang="en-US" altLang="zh-CN" b="0" dirty="0">
              <a:highlight>
                <a:srgbClr val="FFFF00"/>
              </a:highlight>
              <a:ea typeface="华文楷体" panose="02010600040101010101" pitchFamily="2" charset="-122"/>
              <a:cs typeface="Times New Roman" panose="02020603050405020304" pitchFamily="18" charset="0"/>
            </a:endParaRPr>
          </a:p>
          <a:p>
            <a:pPr marL="0" indent="0">
              <a:lnSpc>
                <a:spcPct val="130000"/>
              </a:lnSpc>
              <a:buNone/>
            </a:pPr>
            <a:r>
              <a:rPr lang="en-US" altLang="zh-CN" b="0" dirty="0">
                <a:highlight>
                  <a:srgbClr val="FFFF00"/>
                </a:highlight>
                <a:ea typeface="华文楷体" panose="02010600040101010101" pitchFamily="2" charset="-122"/>
                <a:cs typeface="Times New Roman" panose="02020603050405020304" pitchFamily="18" charset="0"/>
              </a:rPr>
              <a:t>    for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=n/2;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&gt;=1; </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     adjust(</a:t>
            </a:r>
            <a:r>
              <a:rPr lang="en-US" altLang="zh-CN" b="0" dirty="0" err="1">
                <a:highlight>
                  <a:srgbClr val="FFFF00"/>
                </a:highlight>
                <a:ea typeface="华文楷体" panose="02010600040101010101" pitchFamily="2" charset="-122"/>
                <a:cs typeface="Times New Roman" panose="02020603050405020304" pitchFamily="18" charset="0"/>
              </a:rPr>
              <a:t>i</a:t>
            </a:r>
            <a:r>
              <a:rPr lang="en-US" altLang="zh-CN" b="0" dirty="0">
                <a:highlight>
                  <a:srgbClr val="FFFF00"/>
                </a:highlight>
                <a:ea typeface="华文楷体" panose="02010600040101010101" pitchFamily="2" charset="-122"/>
                <a:cs typeface="Times New Roman" panose="02020603050405020304" pitchFamily="18" charset="0"/>
              </a:rPr>
              <a:t>);</a:t>
            </a:r>
            <a:r>
              <a:rPr lang="en-US" altLang="zh-CN" b="0" dirty="0">
                <a:highlight>
                  <a:srgbClr val="FFFF00"/>
                </a:highlight>
                <a:cs typeface="Times New Roman" panose="02020603050405020304" pitchFamily="18" charset="0"/>
              </a:rPr>
              <a:t>   </a:t>
            </a:r>
            <a:r>
              <a:rPr lang="en-US" altLang="zh-CN" b="0" dirty="0">
                <a:highlight>
                  <a:srgbClr val="FFFF00"/>
                </a:highlight>
                <a:ea typeface="华文楷体" panose="02010600040101010101" pitchFamily="2" charset="-122"/>
                <a:cs typeface="Times New Roman" panose="02020603050405020304" pitchFamily="18" charset="0"/>
              </a:rPr>
              <a:t>//</a:t>
            </a:r>
            <a:r>
              <a:rPr lang="zh-CN" altLang="zh-CN" b="0" dirty="0">
                <a:highlight>
                  <a:srgbClr val="FFFF00"/>
                </a:highlight>
                <a:ea typeface="华文楷体" panose="02010600040101010101" pitchFamily="2" charset="-122"/>
                <a:cs typeface="Times New Roman" panose="02020603050405020304" pitchFamily="18" charset="0"/>
              </a:rPr>
              <a:t>首次建立</a:t>
            </a:r>
            <a:r>
              <a:rPr lang="zh-CN" altLang="en-US" b="0" dirty="0">
                <a:highlight>
                  <a:srgbClr val="FFFF00"/>
                </a:highlight>
                <a:ea typeface="华文楷体" panose="02010600040101010101" pitchFamily="2" charset="-122"/>
                <a:cs typeface="Times New Roman" panose="02020603050405020304" pitchFamily="18" charset="0"/>
              </a:rPr>
              <a:t>小</a:t>
            </a:r>
            <a:r>
              <a:rPr lang="zh-CN" altLang="zh-CN" b="0" dirty="0">
                <a:highlight>
                  <a:srgbClr val="FFFF00"/>
                </a:highlight>
                <a:ea typeface="华文楷体" panose="02010600040101010101" pitchFamily="2" charset="-122"/>
                <a:cs typeface="Times New Roman" panose="02020603050405020304" pitchFamily="18" charset="0"/>
              </a:rPr>
              <a:t>顶堆</a:t>
            </a:r>
            <a:endParaRPr lang="en-US" altLang="zh-CN" b="0" dirty="0">
              <a:highlight>
                <a:srgbClr val="FFFF00"/>
              </a:highlight>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18203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int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另一种方法建立优先级队列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n+10;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buNone/>
            </a:pPr>
            <a:r>
              <a:rPr lang="en-US" altLang="zh-CN" b="0" dirty="0">
                <a:highlight>
                  <a:srgbClr val="FFFF00"/>
                </a:highlight>
                <a:cs typeface="Times New Roman" panose="02020603050405020304" pitchFamily="18" charset="0"/>
              </a:rPr>
              <a:t>    for (</a:t>
            </a:r>
            <a:r>
              <a:rPr lang="en-US" altLang="zh-CN" b="0" dirty="0" err="1">
                <a:highlight>
                  <a:srgbClr val="FFFF00"/>
                </a:highlight>
                <a:cs typeface="Times New Roman" panose="02020603050405020304" pitchFamily="18" charset="0"/>
              </a:rPr>
              <a:t>int</a:t>
            </a:r>
            <a:r>
              <a:rPr lang="en-US" altLang="zh-CN" b="0" dirty="0">
                <a:highlight>
                  <a:srgbClr val="FFFF00"/>
                </a:highlight>
                <a:cs typeface="Times New Roman" panose="02020603050405020304" pitchFamily="18" charset="0"/>
              </a:rPr>
              <a:t> </a:t>
            </a:r>
            <a:r>
              <a:rPr lang="en-US" altLang="zh-CN" b="0" dirty="0" err="1">
                <a:highlight>
                  <a:srgbClr val="FFFF00"/>
                </a:highlight>
                <a:cs typeface="Times New Roman" panose="02020603050405020304" pitchFamily="18" charset="0"/>
              </a:rPr>
              <a:t>i</a:t>
            </a:r>
            <a:r>
              <a:rPr lang="en-US" altLang="zh-CN" b="0" dirty="0">
                <a:highlight>
                  <a:srgbClr val="FFFF00"/>
                </a:highlight>
                <a:cs typeface="Times New Roman" panose="02020603050405020304" pitchFamily="18" charset="0"/>
              </a:rPr>
              <a:t>=0; </a:t>
            </a:r>
            <a:r>
              <a:rPr lang="en-US" altLang="zh-CN" b="0" dirty="0" err="1">
                <a:highlight>
                  <a:srgbClr val="FFFF00"/>
                </a:highlight>
                <a:cs typeface="Times New Roman" panose="02020603050405020304" pitchFamily="18" charset="0"/>
              </a:rPr>
              <a:t>i</a:t>
            </a:r>
            <a:r>
              <a:rPr lang="en-US" altLang="zh-CN" b="0" dirty="0">
                <a:highlight>
                  <a:srgbClr val="FFFF00"/>
                </a:highlight>
                <a:cs typeface="Times New Roman" panose="02020603050405020304" pitchFamily="18" charset="0"/>
              </a:rPr>
              <a:t>&lt;n; </a:t>
            </a:r>
            <a:r>
              <a:rPr lang="en-US" altLang="zh-CN" b="0" dirty="0" err="1">
                <a:highlight>
                  <a:srgbClr val="FFFF00"/>
                </a:highlight>
                <a:cs typeface="Times New Roman" panose="02020603050405020304" pitchFamily="18" charset="0"/>
              </a:rPr>
              <a:t>i</a:t>
            </a:r>
            <a:r>
              <a:rPr lang="en-US" altLang="zh-CN" b="0" dirty="0">
                <a:highlight>
                  <a:srgbClr val="FFFF00"/>
                </a:highlight>
                <a:cs typeface="Times New Roman" panose="02020603050405020304" pitchFamily="18" charset="0"/>
              </a:rPr>
              <a:t>++) array[i+1]=a[</a:t>
            </a:r>
            <a:r>
              <a:rPr lang="en-US" altLang="zh-CN" b="0" dirty="0" err="1">
                <a:highlight>
                  <a:srgbClr val="FFFF00"/>
                </a:highlight>
                <a:cs typeface="Times New Roman" panose="02020603050405020304" pitchFamily="18" charset="0"/>
              </a:rPr>
              <a:t>i</a:t>
            </a:r>
            <a:r>
              <a:rPr lang="en-US" altLang="zh-CN" b="0" dirty="0">
                <a:highlight>
                  <a:srgbClr val="FFFF00"/>
                </a:highlight>
                <a:cs typeface="Times New Roman" panose="02020603050405020304" pitchFamily="18" charset="0"/>
              </a:rPr>
              <a:t>];</a:t>
            </a:r>
          </a:p>
          <a:p>
            <a:pPr marL="0" indent="0">
              <a:lnSpc>
                <a:spcPct val="130000"/>
              </a:lnSpc>
              <a:buNone/>
            </a:pPr>
            <a:r>
              <a:rPr lang="en-US" altLang="zh-CN" b="0" dirty="0">
                <a:highlight>
                  <a:srgbClr val="FFFF00"/>
                </a:highlight>
                <a:cs typeface="Times New Roman" panose="02020603050405020304" pitchFamily="18" charset="0"/>
              </a:rPr>
              <a:t>    build(1);  </a:t>
            </a:r>
            <a:r>
              <a:rPr lang="en-US" altLang="zh-CN" b="0" dirty="0">
                <a:highlight>
                  <a:srgbClr val="FFFF00"/>
                </a:highlight>
                <a:ea typeface="华文楷体" panose="02010600040101010101" pitchFamily="2" charset="-122"/>
                <a:cs typeface="Times New Roman" panose="02020603050405020304" pitchFamily="18" charset="0"/>
              </a:rPr>
              <a:t>//</a:t>
            </a:r>
            <a:r>
              <a:rPr lang="zh-CN" altLang="zh-CN" b="0" dirty="0">
                <a:highlight>
                  <a:srgbClr val="FFFF00"/>
                </a:highlight>
                <a:ea typeface="华文楷体" panose="02010600040101010101" pitchFamily="2" charset="-122"/>
                <a:cs typeface="Times New Roman" panose="02020603050405020304" pitchFamily="18" charset="0"/>
              </a:rPr>
              <a:t>建立</a:t>
            </a:r>
            <a:r>
              <a:rPr lang="zh-CN" altLang="en-US" b="0" dirty="0">
                <a:highlight>
                  <a:srgbClr val="FFFF00"/>
                </a:highlight>
                <a:ea typeface="华文楷体" panose="02010600040101010101" pitchFamily="2" charset="-122"/>
                <a:cs typeface="Times New Roman" panose="02020603050405020304" pitchFamily="18" charset="0"/>
              </a:rPr>
              <a:t>小</a:t>
            </a:r>
            <a:r>
              <a:rPr lang="zh-CN" altLang="zh-CN" b="0" dirty="0">
                <a:highlight>
                  <a:srgbClr val="FFFF00"/>
                </a:highlight>
                <a:ea typeface="华文楷体" panose="02010600040101010101" pitchFamily="2" charset="-122"/>
                <a:cs typeface="Times New Roman" panose="02020603050405020304" pitchFamily="18" charset="0"/>
              </a:rPr>
              <a:t>顶堆</a:t>
            </a:r>
            <a:endParaRPr lang="en-US" altLang="zh-CN" b="0" dirty="0">
              <a:highlight>
                <a:srgbClr val="FFFF00"/>
              </a:highlight>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398482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a:ea typeface="华文楷体" panose="02010600040101010101" pitchFamily="2" charset="-122"/>
                <a:cs typeface="Times New Roman" panose="02020603050405020304" pitchFamily="18" charset="0"/>
              </a:rPr>
              <a:t>build </a:t>
            </a:r>
            <a:r>
              <a:rPr lang="en-US" altLang="zh-CN" b="0" dirty="0">
                <a:cs typeface="Times New Roman" panose="02020603050405020304" pitchFamily="18" charset="0"/>
              </a:rPr>
              <a:t>(int 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调整为优先级队列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(r&gt;</a:t>
            </a:r>
            <a:r>
              <a:rPr lang="en-US" altLang="zh-CN" b="0" dirty="0" err="1">
                <a:cs typeface="Times New Roman" panose="02020603050405020304" pitchFamily="18" charset="0"/>
              </a:rPr>
              <a:t>cuttrentLen</a:t>
            </a:r>
            <a:r>
              <a:rPr lang="en-US" altLang="zh-CN" b="0" dirty="0">
                <a:cs typeface="Times New Roman" panose="02020603050405020304" pitchFamily="18" charset="0"/>
              </a:rPr>
              <a:t>/2) return; // r </a:t>
            </a:r>
            <a:r>
              <a:rPr lang="zh-CN" altLang="en-US" b="0" dirty="0">
                <a:cs typeface="Times New Roman" panose="02020603050405020304" pitchFamily="18" charset="0"/>
              </a:rPr>
              <a:t>是叶子，无需调整</a:t>
            </a:r>
            <a:endParaRPr lang="en-US" altLang="zh-CN" b="0" dirty="0">
              <a:cs typeface="Times New Roman" panose="02020603050405020304" pitchFamily="18" charset="0"/>
            </a:endParaRPr>
          </a:p>
          <a:p>
            <a:pPr marL="0" indent="0">
              <a:buNone/>
            </a:pPr>
            <a:r>
              <a:rPr lang="en-US" altLang="zh-CN" b="0" dirty="0">
                <a:cs typeface="Times New Roman" panose="02020603050405020304" pitchFamily="18" charset="0"/>
              </a:rPr>
              <a:t>    build(2*r);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将左子树调整为堆</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递归建左子堆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build(2*r+1);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将右子树调整为堆</a:t>
            </a:r>
            <a:r>
              <a:rPr lang="en-US" altLang="zh-CN" b="0" dirty="0">
                <a:ea typeface="华文楷体" panose="02010600040101010101" pitchFamily="2" charset="-122"/>
                <a:cs typeface="Times New Roman" panose="02020603050405020304" pitchFamily="18" charset="0"/>
              </a:rPr>
              <a:t>// </a:t>
            </a:r>
            <a:r>
              <a:rPr lang="zh-CN" altLang="en-US" b="0" dirty="0">
                <a:ea typeface="华文楷体" panose="02010600040101010101" pitchFamily="2" charset="-122"/>
                <a:cs typeface="Times New Roman" panose="02020603050405020304" pitchFamily="18" charset="0"/>
              </a:rPr>
              <a:t>递归建右子堆</a:t>
            </a:r>
            <a:r>
              <a:rPr lang="en-US" altLang="zh-CN" b="0" dirty="0">
                <a:ea typeface="华文楷体" panose="02010600040101010101" pitchFamily="2" charset="-122"/>
                <a:cs typeface="Times New Roman" panose="02020603050405020304" pitchFamily="18" charset="0"/>
              </a:rPr>
              <a:t>adjust(r);</a:t>
            </a: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748700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反复向下调整</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的位置</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x, temp;</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 2*hole;  //hole</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9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二叉树的性质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23126178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5324535"/>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(minChild+1&lt;=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右子最大</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如果有右孩子，找两个孩子中较小的</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(x&lt;array[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12948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0528" y="731981"/>
            <a:ext cx="11162883" cy="6126019"/>
          </a:xfrm>
        </p:spPr>
        <p:txBody>
          <a:bodyPr>
            <a:normAutofit fontScale="77500" lnSpcReduction="20000"/>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判断队空否，空返回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==0;}</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isFull</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判断队满否，满返回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a:t>
            </a:r>
            <a:r>
              <a:rPr lang="en-US" altLang="zh-CN" sz="3100" b="0" dirty="0" err="1">
                <a:ea typeface="华文楷体" panose="02010600040101010101" pitchFamily="2" charset="-122"/>
                <a:cs typeface="Times New Roman" panose="02020603050405020304" pitchFamily="18" charset="0"/>
              </a:rPr>
              <a:t>maxSize</a:t>
            </a:r>
            <a:r>
              <a:rPr lang="en-US" altLang="zh-CN" sz="3100" b="0" dirty="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&gt;::front() //</a:t>
            </a:r>
            <a:r>
              <a:rPr lang="zh-CN" altLang="zh-CN" sz="3100"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sz="3100" b="0" dirty="0">
                <a:ea typeface="华文楷体" panose="02010600040101010101" pitchFamily="2" charset="-122"/>
                <a:cs typeface="Times New Roman" panose="02020603050405020304" pitchFamily="18" charset="0"/>
              </a:rPr>
              <a:t>{    if (</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throw </a:t>
            </a:r>
            <a:r>
              <a:rPr lang="en-US" altLang="zh-CN" sz="3100" b="0" dirty="0" err="1">
                <a:ea typeface="华文楷体" panose="02010600040101010101" pitchFamily="2" charset="-122"/>
                <a:cs typeface="Times New Roman" panose="02020603050405020304" pitchFamily="18" charset="0"/>
              </a:rPr>
              <a:t>outOfBound</a:t>
            </a:r>
            <a:r>
              <a:rPr lang="en-US" altLang="zh-CN" sz="3100" b="0" dirty="0">
                <a:ea typeface="华文楷体" panose="02010600040101010101" pitchFamily="2" charset="-122"/>
                <a:cs typeface="Times New Roman" panose="02020603050405020304" pitchFamily="18" charset="0"/>
              </a:rPr>
              <a:t>();    return </a:t>
            </a:r>
            <a:r>
              <a:rPr lang="en-US" altLang="zh-CN" sz="3100" b="0" dirty="0">
                <a:highlight>
                  <a:srgbClr val="FFFF00"/>
                </a:highlight>
                <a:ea typeface="华文楷体" panose="02010600040101010101" pitchFamily="2" charset="-122"/>
                <a:cs typeface="Times New Roman" panose="02020603050405020304" pitchFamily="18" charset="0"/>
              </a:rPr>
              <a:t>array[1];  </a:t>
            </a:r>
            <a:r>
              <a:rPr lang="en-US" altLang="zh-CN" sz="3100" b="0" dirty="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54329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deQueue</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将队首元素出队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isEmpty</a:t>
                </a:r>
                <a:r>
                  <a:rPr lang="en-US" altLang="zh-CN" sz="2800" b="0" dirty="0">
                    <a:ea typeface="华文楷体" panose="02010600040101010101" pitchFamily="2" charset="-122"/>
                    <a:cs typeface="Times New Roman" panose="02020603050405020304" pitchFamily="18" charset="0"/>
                  </a:rPr>
                  <a:t>()) throw </a:t>
                </a:r>
                <a:r>
                  <a:rPr lang="en-US" altLang="zh-CN" sz="2800" b="0" dirty="0" err="1">
                    <a:ea typeface="华文楷体" panose="02010600040101010101" pitchFamily="2" charset="-122"/>
                    <a:cs typeface="Times New Roman" panose="02020603050405020304" pitchFamily="18" charset="0"/>
                  </a:rPr>
                  <a:t>outOfBound</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array[1] = array[</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用最后一个元素替代堆顶</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adjust(1);</a:t>
                </a:r>
                <a:r>
                  <a:rPr lang="zh-CN" altLang="en-US" sz="2800" b="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从根向下调整</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因为</a:t>
                </a:r>
                <a:r>
                  <a:rPr lang="en-US" altLang="zh-CN" sz="2800" b="0" dirty="0">
                    <a:ea typeface="华文楷体" panose="02010600040101010101" pitchFamily="2" charset="-122"/>
                    <a:cs typeface="Times New Roman" panose="02020603050405020304" pitchFamily="18" charset="0"/>
                  </a:rPr>
                  <a:t>adjust(0)</a:t>
                </a:r>
                <a:r>
                  <a:rPr lang="zh-CN" altLang="en-US" sz="2800" b="0" dirty="0">
                    <a:ea typeface="华文楷体" panose="02010600040101010101" pitchFamily="2" charset="-122"/>
                    <a:cs typeface="Times New Roman" panose="02020603050405020304" pitchFamily="18" charset="0"/>
                  </a:rPr>
                  <a:t>比较次数最多为二叉树高度，故出队时间效率为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5" y="831373"/>
                <a:ext cx="11791715" cy="5668818"/>
              </a:xfrm>
              <a:blipFill>
                <a:blip r:embed="rId3"/>
                <a:stretch>
                  <a:fillRect l="-1086" t="-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641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int hole ; //hole</a:t>
                </a:r>
                <a:r>
                  <a:rPr lang="zh-CN" altLang="en-US" sz="2800" b="0" dirty="0">
                    <a:ea typeface="华文楷体" panose="02010600040101010101" pitchFamily="2" charset="-122"/>
                    <a:cs typeface="Times New Roman" panose="02020603050405020304" pitchFamily="18" charset="0"/>
                  </a:rPr>
                  <a:t>位置向上调整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a:t>
                </a:r>
              </a:p>
              <a:p>
                <a:pPr marL="0" indent="0">
                  <a:buNone/>
                </a:pPr>
                <a:r>
                  <a:rPr lang="en-US" altLang="zh-CN" sz="2800" b="0" dirty="0">
                    <a:ea typeface="华文楷体" panose="02010600040101010101" pitchFamily="2" charset="-122"/>
                    <a:cs typeface="Times New Roman" panose="02020603050405020304" pitchFamily="18" charset="0"/>
                  </a:rPr>
                  <a:t>    for (hole=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 hole &gt; 1 &amp;&amp; x &lt; array[ hole/ 2 ]; hole /= 2 )</a:t>
                </a:r>
              </a:p>
              <a:p>
                <a:pPr marL="0" indent="0">
                  <a:buNone/>
                </a:pPr>
                <a:r>
                  <a:rPr lang="en-US" altLang="zh-CN" sz="2800" b="0" dirty="0">
                    <a:ea typeface="华文楷体" panose="02010600040101010101" pitchFamily="2" charset="-122"/>
                    <a:cs typeface="Times New Roman" panose="02020603050405020304" pitchFamily="18" charset="0"/>
                  </a:rPr>
                  <a:t>            array[ hole ] = array[ hole / 2 ];</a:t>
                </a:r>
                <a:r>
                  <a:rPr lang="zh-CN" altLang="en-US" sz="2800" b="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父节点下移</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 hole ] = x;</a:t>
                </a: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46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00800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最优二叉树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13194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3268017"/>
          </a:xfrm>
        </p:spPr>
        <p:txBody>
          <a:bodyPr>
            <a:normAutofit lnSpcReduction="10000"/>
          </a:bodyPr>
          <a:lstStyle/>
          <a:p>
            <a:pPr marL="0" indent="0">
              <a:buNone/>
            </a:pPr>
            <a:r>
              <a:rPr lang="zh-CN" altLang="zh-CN" sz="3200" b="0" dirty="0">
                <a:ea typeface="华文楷体" panose="02010600040101010101" pitchFamily="2" charset="-122"/>
                <a:cs typeface="Times New Roman" panose="02020603050405020304" pitchFamily="18" charset="0"/>
              </a:rPr>
              <a:t>二叉树中任意两个结点间的</a:t>
            </a:r>
            <a:r>
              <a:rPr lang="zh-CN" altLang="zh-CN" sz="3200" dirty="0">
                <a:ea typeface="华文楷体" panose="02010600040101010101" pitchFamily="2" charset="-122"/>
                <a:cs typeface="Times New Roman" panose="02020603050405020304" pitchFamily="18" charset="0"/>
              </a:rPr>
              <a:t>路径长度</a:t>
            </a:r>
            <a:r>
              <a:rPr lang="zh-CN" altLang="zh-CN" sz="3200" b="0" dirty="0">
                <a:ea typeface="华文楷体" panose="02010600040101010101" pitchFamily="2" charset="-122"/>
                <a:cs typeface="Times New Roman" panose="02020603050405020304" pitchFamily="18" charset="0"/>
              </a:rPr>
              <a:t>为其路径上的分支总数</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二叉树的路径长度</a:t>
            </a:r>
            <a:r>
              <a:rPr lang="zh-CN" altLang="zh-CN" sz="3200" b="0" dirty="0">
                <a:ea typeface="华文楷体" panose="02010600040101010101" pitchFamily="2" charset="-122"/>
                <a:cs typeface="Times New Roman" panose="02020603050405020304" pitchFamily="18" charset="0"/>
              </a:rPr>
              <a:t>为根到树中各个结点的路径长度之和。</a:t>
            </a:r>
            <a:r>
              <a:rPr lang="zh-CN" altLang="en-US" sz="3200" b="0" dirty="0">
                <a:solidFill>
                  <a:schemeClr val="accent1"/>
                </a:solidFill>
                <a:ea typeface="华文楷体" panose="02010600040101010101" pitchFamily="2" charset="-122"/>
                <a:cs typeface="Times New Roman" panose="02020603050405020304" pitchFamily="18" charset="0"/>
              </a:rPr>
              <a:t>求？</a:t>
            </a:r>
            <a:endParaRPr lang="en-US" altLang="zh-CN" sz="3200" b="0" dirty="0">
              <a:solidFill>
                <a:schemeClr val="accent1"/>
              </a:solidFill>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特别地</a:t>
            </a:r>
            <a:r>
              <a:rPr lang="zh-CN" altLang="en-US" sz="320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如果二叉树中叶子结点上带有权值，</a:t>
            </a:r>
            <a:r>
              <a:rPr lang="zh-CN" altLang="zh-CN" sz="3200" dirty="0">
                <a:ea typeface="华文楷体" panose="02010600040101010101" pitchFamily="2" charset="-122"/>
                <a:cs typeface="Times New Roman" panose="02020603050405020304" pitchFamily="18" charset="0"/>
              </a:rPr>
              <a:t>二叉树的加权路径长度</a:t>
            </a:r>
            <a:r>
              <a:rPr lang="zh-CN" altLang="zh-CN" sz="3200" b="0" dirty="0">
                <a:ea typeface="华文楷体" panose="02010600040101010101" pitchFamily="2" charset="-122"/>
                <a:cs typeface="Times New Roman" panose="02020603050405020304" pitchFamily="18" charset="0"/>
              </a:rPr>
              <a:t>特指从根结点到各个</a:t>
            </a:r>
            <a:r>
              <a:rPr lang="zh-CN" altLang="zh-CN" sz="3200" b="0" dirty="0">
                <a:solidFill>
                  <a:schemeClr val="accent1"/>
                </a:solidFill>
                <a:ea typeface="华文楷体" panose="02010600040101010101" pitchFamily="2" charset="-122"/>
                <a:cs typeface="Times New Roman" panose="02020603050405020304" pitchFamily="18" charset="0"/>
              </a:rPr>
              <a:t>叶子结点</a:t>
            </a:r>
            <a:r>
              <a:rPr lang="zh-CN" altLang="zh-CN" sz="3200" b="0" dirty="0">
                <a:ea typeface="华文楷体" panose="02010600040101010101" pitchFamily="2" charset="-122"/>
                <a:cs typeface="Times New Roman" panose="02020603050405020304" pitchFamily="18" charset="0"/>
              </a:rPr>
              <a:t>路径上的分支数乘以该叶子的权值之和。记为：</a:t>
            </a:r>
          </a:p>
          <a:p>
            <a:pPr marL="0" indent="0">
              <a:buNone/>
            </a:pP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mc:AlternateContent xmlns:mc="http://schemas.openxmlformats.org/markup-compatibility/2006" xmlns:a14="http://schemas.microsoft.com/office/drawing/2010/main">
        <mc:Choice Requires="a14">
          <p:sp>
            <p:nvSpPr>
              <p:cNvPr id="2" name="文本框 1"/>
              <p:cNvSpPr txBox="1"/>
              <p:nvPr/>
            </p:nvSpPr>
            <p:spPr>
              <a:xfrm>
                <a:off x="503853" y="5393094"/>
                <a:ext cx="11327363" cy="1077218"/>
              </a:xfrm>
              <a:prstGeom prst="rect">
                <a:avLst/>
              </a:prstGeom>
              <a:noFill/>
            </p:spPr>
            <p:txBody>
              <a:bodyPr wrap="square" rtlCol="0">
                <a:spAutoFit/>
              </a:bodyPr>
              <a:lstStyle/>
              <a:p>
                <a14:m>
                  <m:oMath xmlns:m="http://schemas.openxmlformats.org/officeDocument/2006/math">
                    <m:r>
                      <a:rPr lang="en-US" altLang="zh-CN" sz="3200" b="1" i="1">
                        <a:latin typeface="Cambria Math" panose="02040503050406030204" pitchFamily="18" charset="0"/>
                      </a:rPr>
                      <m:t>𝑾𝑷𝑳</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表示加权路径长度、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为叶子结点的个数、</a:t>
                </a:r>
                <a:endParaRPr lang="en-US" altLang="zh-CN" sz="3200"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𝑤</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个叶子的权值、</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为根到第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个叶子的路径长度。</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03853" y="5393094"/>
                <a:ext cx="11327363" cy="1077218"/>
              </a:xfrm>
              <a:prstGeom prst="rect">
                <a:avLst/>
              </a:prstGeom>
              <a:blipFill>
                <a:blip r:embed="rId3"/>
                <a:stretch>
                  <a:fillRect t="-909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99081" y="4124542"/>
                <a:ext cx="288720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𝑊𝑃𝐿</m:t>
                      </m:r>
                      <m:r>
                        <a:rPr lang="zh-CN" altLang="en-US" sz="2800" i="0">
                          <a:latin typeface="Cambria Math" panose="02040503050406030204" pitchFamily="18" charset="0"/>
                        </a:rPr>
                        <m:t>=</m:t>
                      </m:r>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𝑘</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𝑘</m:t>
                              </m:r>
                            </m:sub>
                          </m:sSub>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99081" y="4124542"/>
                <a:ext cx="2887201" cy="12685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5764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对同一组带权的叶子结点</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=10∗1+20∗2+30∗2=110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=30∗1+20∗2+10∗2=90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即</a:t>
                </a:r>
                <a:r>
                  <a:rPr lang="zh-CN" altLang="zh-CN" sz="2800" b="0" dirty="0">
                    <a:ea typeface="华文楷体" panose="02010600040101010101" pitchFamily="2" charset="-122"/>
                    <a:cs typeface="Times New Roman" panose="02020603050405020304" pitchFamily="18" charset="0"/>
                  </a:rPr>
                  <a:t>不同的二叉树的形态会使得其带权路径长度不同。</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173509" y="1509257"/>
                <a:ext cx="8877185" cy="2670857"/>
              </a:xfrm>
              <a:blipFill>
                <a:blip r:embed="rId3"/>
                <a:stretch>
                  <a:fillRect l="-1373" t="-913" r="-370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3295746" y="3931835"/>
            <a:ext cx="5512352" cy="2786206"/>
          </a:xfrm>
          <a:prstGeom prst="rect">
            <a:avLst/>
          </a:prstGeom>
          <a:noFill/>
          <a:ln>
            <a:noFill/>
          </a:ln>
        </p:spPr>
      </p:pic>
    </p:spTree>
    <p:extLst>
      <p:ext uri="{BB962C8B-B14F-4D97-AF65-F5344CB8AC3E}">
        <p14:creationId xmlns:p14="http://schemas.microsoft.com/office/powerpoint/2010/main" val="40535897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58546"/>
                <a:ext cx="11004564" cy="2838809"/>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当一组叶子的权值确定后，假设分别为</a:t>
                </a:r>
                <a14:m>
                  <m:oMath xmlns:m="http://schemas.openxmlformats.org/officeDocument/2006/math">
                    <m:d>
                      <m:dPr>
                        <m:begChr m:val="{"/>
                        <m:endChr m:val="}"/>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𝑛</m:t>
                            </m:r>
                          </m:sub>
                        </m:sSub>
                      </m:e>
                    </m:d>
                  </m:oMath>
                </a14:m>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将这些叶子以何种策略挂在一棵二叉树上，或者说这棵二叉树是怎样的形态，才能使其带权路径</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把能使</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达到最小的二叉树，称为</a:t>
                </a:r>
                <a:r>
                  <a:rPr lang="zh-CN" altLang="zh-CN" sz="3200" dirty="0">
                    <a:latin typeface="华文楷体" panose="02010600040101010101" pitchFamily="2" charset="-122"/>
                    <a:ea typeface="华文楷体" panose="02010600040101010101" pitchFamily="2" charset="-122"/>
                  </a:rPr>
                  <a:t>最优二叉树</a:t>
                </a:r>
                <a:r>
                  <a:rPr lang="zh-CN" altLang="zh-CN" sz="3200" b="0" dirty="0">
                    <a:latin typeface="华文楷体" panose="02010600040101010101" pitchFamily="2" charset="-122"/>
                    <a:ea typeface="华文楷体" panose="02010600040101010101" pitchFamily="2" charset="-122"/>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58546"/>
                <a:ext cx="11004564" cy="2838809"/>
              </a:xfrm>
              <a:blipFill>
                <a:blip r:embed="rId3"/>
                <a:stretch>
                  <a:fillRect l="-1385" t="-644" b="-42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96562" y="4267737"/>
            <a:ext cx="4206066" cy="2412981"/>
          </a:xfrm>
          <a:prstGeom prst="rect">
            <a:avLst/>
          </a:prstGeom>
          <a:noFill/>
          <a:ln>
            <a:noFill/>
          </a:ln>
        </p:spPr>
      </p:pic>
      <p:sp>
        <p:nvSpPr>
          <p:cNvPr id="5" name="文本框 4"/>
          <p:cNvSpPr txBox="1"/>
          <p:nvPr/>
        </p:nvSpPr>
        <p:spPr>
          <a:xfrm>
            <a:off x="5374432" y="5151061"/>
            <a:ext cx="6139543" cy="1200329"/>
          </a:xfrm>
          <a:prstGeom prst="rect">
            <a:avLst/>
          </a:prstGeom>
          <a:noFill/>
        </p:spPr>
        <p:txBody>
          <a:bodyPr wrap="square" rtlCol="0">
            <a:spAutoFit/>
          </a:bodyPr>
          <a:lstStyle/>
          <a:p>
            <a:r>
              <a:rPr lang="en-US" altLang="zh-CN" sz="3600" dirty="0">
                <a:latin typeface="华文楷体" panose="02010600040101010101" pitchFamily="2" charset="-122"/>
                <a:ea typeface="华文楷体" panose="02010600040101010101" pitchFamily="2" charset="-122"/>
              </a:rPr>
              <a:t>a) 110   b)90</a:t>
            </a:r>
          </a:p>
          <a:p>
            <a:r>
              <a:rPr lang="zh-CN" altLang="en-US" sz="3600" b="1" dirty="0">
                <a:latin typeface="华文楷体" panose="02010600040101010101" pitchFamily="2" charset="-122"/>
                <a:ea typeface="华文楷体" panose="02010600040101010101" pitchFamily="2" charset="-122"/>
              </a:rPr>
              <a:t>策略： </a:t>
            </a:r>
            <a:r>
              <a:rPr lang="zh-CN" altLang="en-US" sz="3600" dirty="0">
                <a:latin typeface="华文楷体" panose="02010600040101010101" pitchFamily="2" charset="-122"/>
                <a:ea typeface="华文楷体" panose="02010600040101010101" pitchFamily="2" charset="-122"/>
              </a:rPr>
              <a:t>权值越大，越靠近根</a:t>
            </a:r>
            <a:r>
              <a:rPr lang="en-US" altLang="zh-CN" sz="3600" dirty="0"/>
              <a:t>       </a:t>
            </a:r>
            <a:endParaRPr lang="zh-CN" altLang="en-US" sz="3600" dirty="0"/>
          </a:p>
        </p:txBody>
      </p:sp>
    </p:spTree>
    <p:extLst>
      <p:ext uri="{BB962C8B-B14F-4D97-AF65-F5344CB8AC3E}">
        <p14:creationId xmlns:p14="http://schemas.microsoft.com/office/powerpoint/2010/main" val="2768141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82686"/>
            <a:ext cx="5966035" cy="441284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一组带权结点</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U={(A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右侧为其一棵最优二叉树。</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2" name="图片 1"/>
          <p:cNvPicPr>
            <a:picLocks noChangeAspect="1"/>
          </p:cNvPicPr>
          <p:nvPr/>
        </p:nvPicPr>
        <p:blipFill>
          <a:blip r:embed="rId3"/>
          <a:stretch>
            <a:fillRect/>
          </a:stretch>
        </p:blipFill>
        <p:spPr>
          <a:xfrm>
            <a:off x="6139544" y="1678461"/>
            <a:ext cx="4945223" cy="4517065"/>
          </a:xfrm>
          <a:prstGeom prst="rect">
            <a:avLst/>
          </a:prstGeom>
        </p:spPr>
      </p:pic>
    </p:spTree>
    <p:extLst>
      <p:ext uri="{BB962C8B-B14F-4D97-AF65-F5344CB8AC3E}">
        <p14:creationId xmlns:p14="http://schemas.microsoft.com/office/powerpoint/2010/main" val="17127207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01724" cy="49288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哈夫曼算法就是利用了</a:t>
            </a:r>
            <a:r>
              <a:rPr lang="zh-CN" altLang="en-US" sz="2800" dirty="0">
                <a:highlight>
                  <a:srgbClr val="FFFF00"/>
                </a:highlight>
                <a:ea typeface="华文楷体" panose="02010600040101010101" pitchFamily="2" charset="-122"/>
                <a:cs typeface="Times New Roman" panose="02020603050405020304" pitchFamily="18" charset="0"/>
              </a:rPr>
              <a:t>权值越大，越靠近根</a:t>
            </a:r>
            <a:r>
              <a:rPr lang="zh-CN" altLang="zh-CN" sz="2800" b="0" dirty="0">
                <a:ea typeface="华文楷体" panose="02010600040101010101" pitchFamily="2" charset="-122"/>
                <a:cs typeface="Times New Roman" panose="02020603050405020304" pitchFamily="18" charset="0"/>
              </a:rPr>
              <a:t>的思想，逐步比较结点的权值，构造出了</a:t>
            </a:r>
            <a:r>
              <a:rPr lang="zh-CN" altLang="en-US" sz="2800" dirty="0">
                <a:ea typeface="华文楷体" panose="02010600040101010101" pitchFamily="2" charset="-122"/>
                <a:cs typeface="Times New Roman" panose="02020603050405020304" pitchFamily="18" charset="0"/>
              </a:rPr>
              <a:t>哈夫曼树</a:t>
            </a:r>
            <a:r>
              <a:rPr lang="zh-CN" altLang="en-US" sz="2800" b="0" dirty="0">
                <a:ea typeface="华文楷体" panose="02010600040101010101" pitchFamily="2" charset="-122"/>
                <a:cs typeface="Times New Roman" panose="02020603050405020304" pitchFamily="18" charset="0"/>
              </a:rPr>
              <a:t>，哈夫曼树是一棵</a:t>
            </a:r>
            <a:r>
              <a:rPr lang="zh-CN" altLang="zh-CN" sz="2800" b="0" dirty="0">
                <a:ea typeface="华文楷体" panose="02010600040101010101" pitchFamily="2" charset="-122"/>
                <a:cs typeface="Times New Roman" panose="02020603050405020304" pitchFamily="18" charset="0"/>
              </a:rPr>
              <a:t>最优二叉树。</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哈夫曼算法的具体步骤为：</a:t>
            </a: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对于给定的一个带权结点集合</a:t>
            </a:r>
            <a:r>
              <a:rPr lang="en-US" altLang="zh-CN" sz="2800" b="0" dirty="0">
                <a:ea typeface="华文楷体" panose="02010600040101010101" pitchFamily="2" charset="-122"/>
                <a:cs typeface="Times New Roman" panose="02020603050405020304" pitchFamily="18" charset="0"/>
              </a:rPr>
              <a:t>U</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中只有一个结点，操作结束，否则转向</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在集合中选取</a:t>
            </a:r>
            <a:r>
              <a:rPr lang="zh-CN" altLang="zh-CN" sz="2800" dirty="0">
                <a:highlight>
                  <a:srgbClr val="FFFF00"/>
                </a:highlight>
                <a:ea typeface="华文楷体" panose="02010600040101010101" pitchFamily="2" charset="-122"/>
                <a:cs typeface="Times New Roman" panose="02020603050405020304" pitchFamily="18" charset="0"/>
              </a:rPr>
              <a:t>两个权值最小</a:t>
            </a:r>
            <a:r>
              <a:rPr lang="zh-CN" altLang="zh-CN" sz="2800" b="0" dirty="0">
                <a:ea typeface="华文楷体" panose="02010600040101010101" pitchFamily="2" charset="-122"/>
                <a:cs typeface="Times New Roman" panose="02020603050405020304" pitchFamily="18" charset="0"/>
              </a:rPr>
              <a:t>的结点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，构造一个新的结点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的权值为结点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的权值之和。在集合</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中删除结点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并加入新结点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，然后转向</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40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a:t>
            </a:r>
          </a:p>
        </p:txBody>
      </p:sp>
    </p:spTree>
    <p:extLst>
      <p:ext uri="{BB962C8B-B14F-4D97-AF65-F5344CB8AC3E}">
        <p14:creationId xmlns:p14="http://schemas.microsoft.com/office/powerpoint/2010/main" val="558173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1</a:t>
            </a:r>
            <a:r>
              <a:rPr lang="zh-CN" altLang="en-US"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  </a:t>
            </a:r>
            <a:r>
              <a:rPr lang="zh-CN" altLang="zh-CN" sz="2600" dirty="0">
                <a:ea typeface="华文楷体" pitchFamily="2" charset="-122"/>
                <a:cs typeface="Times New Roman" panose="02020603050405020304" pitchFamily="18" charset="0"/>
              </a:rPr>
              <a:t>一</a:t>
            </a:r>
            <a:r>
              <a:rPr lang="zh-CN" altLang="zh-CN" sz="2600" dirty="0">
                <a:highlight>
                  <a:srgbClr val="FFFF00"/>
                </a:highlight>
                <a:ea typeface="华文楷体" pitchFamily="2" charset="-122"/>
                <a:cs typeface="Times New Roman" panose="02020603050405020304" pitchFamily="18" charset="0"/>
              </a:rPr>
              <a:t>棵非空二叉树的第</a:t>
            </a:r>
            <a:r>
              <a:rPr lang="en-US" altLang="zh-CN" sz="2600" dirty="0" err="1">
                <a:highlight>
                  <a:srgbClr val="FFFF00"/>
                </a:highlight>
                <a:ea typeface="华文楷体" pitchFamily="2" charset="-122"/>
                <a:cs typeface="Times New Roman" panose="02020603050405020304" pitchFamily="18" charset="0"/>
              </a:rPr>
              <a:t>i</a:t>
            </a:r>
            <a:r>
              <a:rPr lang="zh-CN" altLang="zh-CN" sz="2600" dirty="0">
                <a:highlight>
                  <a:srgbClr val="FFFF00"/>
                </a:highlight>
                <a:ea typeface="华文楷体" pitchFamily="2" charset="-122"/>
                <a:cs typeface="Times New Roman" panose="02020603050405020304" pitchFamily="18" charset="0"/>
              </a:rPr>
              <a:t>层上最多有</a:t>
            </a:r>
            <a:r>
              <a:rPr lang="en-US" altLang="zh-CN" sz="2600" dirty="0">
                <a:highlight>
                  <a:srgbClr val="FFFF00"/>
                </a:highlight>
                <a:ea typeface="华文楷体" pitchFamily="2" charset="-122"/>
                <a:cs typeface="Times New Roman" panose="02020603050405020304" pitchFamily="18" charset="0"/>
              </a:rPr>
              <a:t>2</a:t>
            </a:r>
            <a:r>
              <a:rPr lang="en-US" altLang="zh-CN" sz="2600" baseline="30000" dirty="0">
                <a:highlight>
                  <a:srgbClr val="FFFF00"/>
                </a:highlight>
                <a:ea typeface="华文楷体" pitchFamily="2" charset="-122"/>
                <a:cs typeface="Times New Roman" panose="02020603050405020304" pitchFamily="18" charset="0"/>
              </a:rPr>
              <a:t>i-1</a:t>
            </a:r>
            <a:r>
              <a:rPr lang="zh-CN" altLang="zh-CN" sz="2600" dirty="0">
                <a:highlight>
                  <a:srgbClr val="FFFF00"/>
                </a:highlight>
                <a:ea typeface="华文楷体" pitchFamily="2" charset="-122"/>
                <a:cs typeface="Times New Roman" panose="02020603050405020304" pitchFamily="18" charset="0"/>
              </a:rPr>
              <a:t>个结点（</a:t>
            </a:r>
            <a:r>
              <a:rPr lang="en-US" altLang="zh-CN" sz="2600" dirty="0" err="1">
                <a:highlight>
                  <a:srgbClr val="FFFF00"/>
                </a:highlight>
                <a:ea typeface="华文楷体" pitchFamily="2" charset="-122"/>
                <a:cs typeface="Times New Roman" panose="02020603050405020304" pitchFamily="18" charset="0"/>
              </a:rPr>
              <a:t>i</a:t>
            </a:r>
            <a:r>
              <a:rPr lang="zh-CN" altLang="zh-CN" sz="2600" dirty="0">
                <a:highlight>
                  <a:srgbClr val="FFFF00"/>
                </a:highlight>
                <a:ea typeface="华文楷体" pitchFamily="2" charset="-122"/>
                <a:cs typeface="Times New Roman" panose="02020603050405020304" pitchFamily="18" charset="0"/>
              </a:rPr>
              <a:t>≥</a:t>
            </a:r>
            <a:r>
              <a:rPr lang="en-US" altLang="zh-CN" sz="2600" dirty="0">
                <a:highlight>
                  <a:srgbClr val="FFFF00"/>
                </a:highlight>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可用数学归纳法证明。</a:t>
            </a:r>
            <a:endParaRPr lang="en-US"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时，二叉树在这一层要么为空，要么只有一个根结点，</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即最多为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1-1</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0</a:t>
            </a:r>
            <a:r>
              <a:rPr lang="en-US" altLang="zh-CN" sz="2600" b="0" dirty="0">
                <a:ea typeface="华文楷体" pitchFamily="2" charset="-122"/>
                <a:cs typeface="Times New Roman" panose="02020603050405020304" pitchFamily="18" charset="0"/>
              </a:rPr>
              <a:t> =1</a:t>
            </a:r>
            <a:r>
              <a:rPr lang="zh-CN" altLang="zh-CN" sz="2600" b="0" dirty="0">
                <a:ea typeface="华文楷体" pitchFamily="2" charset="-122"/>
                <a:cs typeface="Times New Roman" panose="02020603050405020304" pitchFamily="18" charset="0"/>
              </a:rPr>
              <a:t>，命题成立。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假设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时命题成立，只需要让第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层的</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个结点每人各生两个孩子，第</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层结点数就能达到最大：</a:t>
            </a:r>
            <a:r>
              <a:rPr lang="en-US" altLang="zh-CN" sz="2600" b="0" dirty="0">
                <a:ea typeface="华文楷体" pitchFamily="2" charset="-122"/>
                <a:cs typeface="Times New Roman" panose="02020603050405020304" pitchFamily="18" charset="0"/>
              </a:rPr>
              <a:t>2* 2</a:t>
            </a:r>
            <a:r>
              <a:rPr lang="en-US" altLang="zh-CN" sz="2600" b="0" baseline="30000" dirty="0">
                <a:ea typeface="华文楷体" pitchFamily="2" charset="-122"/>
                <a:cs typeface="Times New Roman" panose="02020603050405020304" pitchFamily="18" charset="0"/>
              </a:rPr>
              <a:t>k-1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k+1-1</a:t>
            </a:r>
            <a:r>
              <a:rPr lang="zh-CN" altLang="zh-CN" sz="2600" b="0" dirty="0">
                <a:ea typeface="华文楷体" pitchFamily="2" charset="-122"/>
                <a:cs typeface="Times New Roman" panose="02020603050405020304" pitchFamily="18" charset="0"/>
              </a:rPr>
              <a:t>个，即</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时命题也成立。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96439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67278"/>
            <a:ext cx="5126337" cy="3116281"/>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86338" y="3279699"/>
            <a:ext cx="5025120" cy="2803860"/>
          </a:xfrm>
          <a:prstGeom prst="rect">
            <a:avLst/>
          </a:prstGeom>
          <a:noFill/>
          <a:ln>
            <a:noFill/>
          </a:ln>
        </p:spPr>
      </p:pic>
      <p:sp>
        <p:nvSpPr>
          <p:cNvPr id="2" name="文本框 1"/>
          <p:cNvSpPr txBox="1"/>
          <p:nvPr/>
        </p:nvSpPr>
        <p:spPr>
          <a:xfrm>
            <a:off x="161068" y="168008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709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2643375"/>
            <a:ext cx="5032973" cy="261909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622587" y="2415553"/>
            <a:ext cx="6174534" cy="2846912"/>
          </a:xfrm>
          <a:prstGeom prst="rect">
            <a:avLst/>
          </a:prstGeom>
          <a:noFill/>
          <a:ln>
            <a:noFill/>
          </a:ln>
        </p:spPr>
      </p:pic>
    </p:spTree>
    <p:extLst>
      <p:ext uri="{BB962C8B-B14F-4D97-AF65-F5344CB8AC3E}">
        <p14:creationId xmlns:p14="http://schemas.microsoft.com/office/powerpoint/2010/main" val="35467397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90342" y="1658955"/>
            <a:ext cx="6955079" cy="3814059"/>
          </a:xfrm>
          <a:prstGeom prst="rect">
            <a:avLst/>
          </a:prstGeom>
          <a:noFill/>
          <a:ln>
            <a:noFill/>
          </a:ln>
        </p:spPr>
      </p:pic>
      <mc:AlternateContent xmlns:mc="http://schemas.openxmlformats.org/markup-compatibility/2006" xmlns:a14="http://schemas.microsoft.com/office/drawing/2010/main">
        <mc:Choice Requires="a14">
          <p:sp>
            <p:nvSpPr>
              <p:cNvPr id="2" name="文本框 1"/>
              <p:cNvSpPr txBox="1"/>
              <p:nvPr/>
            </p:nvSpPr>
            <p:spPr>
              <a:xfrm>
                <a:off x="727788" y="5784980"/>
                <a:ext cx="11464212" cy="584775"/>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rPr>
                      <m:t>𝑊𝑃𝐿</m:t>
                    </m:r>
                    <m:r>
                      <a:rPr lang="en-US" altLang="zh-CN" sz="3200" i="1">
                        <a:latin typeface="Cambria Math" panose="02040503050406030204" pitchFamily="18" charset="0"/>
                      </a:rPr>
                      <m:t>=3∗4+4∗4+8∗3+10∗3+12∗3+50∗1=168</m:t>
                    </m:r>
                  </m:oMath>
                </a14:m>
                <a:r>
                  <a:rPr lang="zh-CN" altLang="zh-CN" sz="3200" dirty="0"/>
                  <a:t>。</a:t>
                </a:r>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27788" y="5784980"/>
                <a:ext cx="11464212" cy="584775"/>
              </a:xfrm>
              <a:prstGeom prst="rect">
                <a:avLst/>
              </a:prstGeom>
              <a:blipFill>
                <a:blip r:embed="rId4"/>
                <a:stretch>
                  <a:fillRect t="-13542" b="-33333"/>
                </a:stretch>
              </a:blipFill>
            </p:spPr>
            <p:txBody>
              <a:bodyPr/>
              <a:lstStyle/>
              <a:p>
                <a:r>
                  <a:rPr lang="zh-CN" altLang="en-US">
                    <a:noFill/>
                  </a:rPr>
                  <a:t> </a:t>
                </a:r>
              </a:p>
            </p:txBody>
          </p:sp>
        </mc:Fallback>
      </mc:AlternateContent>
      <p:sp>
        <p:nvSpPr>
          <p:cNvPr id="3" name="文本框 2"/>
          <p:cNvSpPr txBox="1"/>
          <p:nvPr/>
        </p:nvSpPr>
        <p:spPr>
          <a:xfrm>
            <a:off x="8090452" y="3339548"/>
            <a:ext cx="3578087" cy="461665"/>
          </a:xfrm>
          <a:prstGeom prst="rect">
            <a:avLst/>
          </a:prstGeom>
          <a:noFill/>
        </p:spPr>
        <p:txBody>
          <a:bodyPr wrap="square" rtlCol="0">
            <a:spAutoFit/>
          </a:bodyPr>
          <a:lstStyle/>
          <a:p>
            <a:r>
              <a:rPr lang="zh-CN" altLang="en-US" sz="2400" b="1" dirty="0">
                <a:solidFill>
                  <a:schemeClr val="accent1"/>
                </a:solidFill>
              </a:rPr>
              <a:t>应用目标： 哈夫曼编码 </a:t>
            </a:r>
          </a:p>
        </p:txBody>
      </p:sp>
    </p:spTree>
    <p:extLst>
      <p:ext uri="{BB962C8B-B14F-4D97-AF65-F5344CB8AC3E}">
        <p14:creationId xmlns:p14="http://schemas.microsoft.com/office/powerpoint/2010/main" val="27003853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27486"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哈夫曼算法构造出的二叉树一定是一个最优二叉树</a:t>
            </a:r>
            <a:r>
              <a:rPr lang="zh-CN" altLang="en-US" dirty="0">
                <a:latin typeface="华文楷体" panose="02010600040101010101" pitchFamily="2" charset="-122"/>
                <a:ea typeface="华文楷体" panose="02010600040101010101" pitchFamily="2" charset="-122"/>
              </a:rPr>
              <a:t>吗？</a:t>
            </a:r>
          </a:p>
        </p:txBody>
      </p:sp>
      <p:sp>
        <p:nvSpPr>
          <p:cNvPr id="3" name="矩形 2"/>
          <p:cNvSpPr/>
          <p:nvPr/>
        </p:nvSpPr>
        <p:spPr>
          <a:xfrm>
            <a:off x="341460" y="1555104"/>
            <a:ext cx="11265823" cy="5016758"/>
          </a:xfrm>
          <a:prstGeom prst="rect">
            <a:avLst/>
          </a:prstGeom>
        </p:spPr>
        <p:txBody>
          <a:bodyPr wrap="square">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4-1</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的一组结点集合构成的最优二叉树，则</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是兄弟。</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为儿子结点的内部结点，其路径长度最长。</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4-2</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的一组结点集合构成的最优二叉树，若将以带权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的叶子为儿子的内部结点改为带权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的叶子，得到一棵新树</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也是最优二叉树。</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两个定理循环往复，正是哈夫曼算法正确性的说明。</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71421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100915" y="1540010"/>
            <a:ext cx="11592063" cy="5016758"/>
          </a:xfrm>
          <a:prstGeom prst="rect">
            <a:avLst/>
          </a:prstGeom>
        </p:spPr>
        <p:txBody>
          <a:bodyPr wrap="square">
            <a:spAutoFit/>
          </a:bodyPr>
          <a:lstStyle/>
          <a:p>
            <a:pPr indent="270510" algn="just">
              <a:spcAft>
                <a:spcPts val="0"/>
              </a:spcAft>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二叉树用</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顺序存储法</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用一个数组存储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哈夫曼结点（叶子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中间结点）</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包含</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个字段：</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weight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为结点的权值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为结点的父结点地址</a:t>
            </a:r>
            <a:r>
              <a:rPr lang="zh-CN" altLang="en-US"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（下标）？</a:t>
            </a:r>
            <a:endPar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右孩子的地址</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数组的</a:t>
            </a:r>
            <a:r>
              <a:rPr lang="en-US"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下标分量空出来不用，从下标为</a:t>
            </a:r>
            <a:r>
              <a:rPr lang="en-US"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的数组分量</a:t>
            </a:r>
            <a:endParaRPr lang="en-US"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开始存储数据。</a:t>
            </a:r>
            <a:endParaRPr lang="zh-CN" altLang="zh-CN" sz="4400"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83586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8800"/>
            <a:ext cx="11592063" cy="5509200"/>
          </a:xfrm>
          <a:prstGeom prst="rect">
            <a:avLst/>
          </a:prstGeom>
        </p:spPr>
        <p:txBody>
          <a:bodyPr wrap="square">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假定树中叶子结点有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个，中间结点都是由两个结点构造而成的，度均为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。按照</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0</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性质，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最优二叉树中结点总数为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n+n-1=2n-1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开辟动态数组时，考虑到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下标分量不用，需要为数组申请</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个连续的结点空间。</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初始时，数组中只有叶子结点，其</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left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都</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设置为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叶子结点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从后往前依次存储，前面空余的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个数组分量作为存储即将构造的中间结点用。</a:t>
            </a:r>
            <a:endParaRPr lang="zh-CN"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059996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212836" y="2402710"/>
            <a:ext cx="9677400" cy="4048125"/>
          </a:xfrm>
          <a:prstGeom prst="rect">
            <a:avLst/>
          </a:prstGeom>
        </p:spPr>
      </p:pic>
    </p:spTree>
    <p:extLst>
      <p:ext uri="{BB962C8B-B14F-4D97-AF65-F5344CB8AC3E}">
        <p14:creationId xmlns:p14="http://schemas.microsoft.com/office/powerpoint/2010/main" val="34202633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6648" y="2486956"/>
            <a:ext cx="9629775" cy="4048125"/>
          </a:xfrm>
          <a:prstGeom prst="rect">
            <a:avLst/>
          </a:prstGeom>
        </p:spPr>
      </p:pic>
    </p:spTree>
    <p:extLst>
      <p:ext uri="{BB962C8B-B14F-4D97-AF65-F5344CB8AC3E}">
        <p14:creationId xmlns:p14="http://schemas.microsoft.com/office/powerpoint/2010/main" val="3374209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pic>
        <p:nvPicPr>
          <p:cNvPr id="3" name="图片 2"/>
          <p:cNvPicPr>
            <a:picLocks noChangeAspect="1"/>
          </p:cNvPicPr>
          <p:nvPr/>
        </p:nvPicPr>
        <p:blipFill>
          <a:blip r:embed="rId4"/>
          <a:stretch>
            <a:fillRect/>
          </a:stretch>
        </p:blipFill>
        <p:spPr>
          <a:xfrm>
            <a:off x="1179498" y="2484470"/>
            <a:ext cx="9744075" cy="3990975"/>
          </a:xfrm>
          <a:prstGeom prst="rect">
            <a:avLst/>
          </a:prstGeom>
        </p:spPr>
      </p:pic>
    </p:spTree>
    <p:extLst>
      <p:ext uri="{BB962C8B-B14F-4D97-AF65-F5344CB8AC3E}">
        <p14:creationId xmlns:p14="http://schemas.microsoft.com/office/powerpoint/2010/main" val="572764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spTree>
    <p:extLst>
      <p:ext uri="{BB962C8B-B14F-4D97-AF65-F5344CB8AC3E}">
        <p14:creationId xmlns:p14="http://schemas.microsoft.com/office/powerpoint/2010/main" val="3512246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69862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2</a:t>
                </a:r>
                <a:r>
                  <a:rPr lang="zh-CN" altLang="en-US" sz="2600" dirty="0">
                    <a:ea typeface="华文楷体" pitchFamily="2" charset="-122"/>
                    <a:cs typeface="Times New Roman" panose="02020603050405020304" pitchFamily="18" charset="0"/>
                  </a:rPr>
                  <a:t>：</a:t>
                </a:r>
                <a:r>
                  <a:rPr lang="zh-CN" altLang="zh-CN" sz="2600" dirty="0">
                    <a:ea typeface="华文楷体" pitchFamily="2" charset="-122"/>
                    <a:cs typeface="Times New Roman" panose="02020603050405020304" pitchFamily="18" charset="0"/>
                  </a:rPr>
                  <a:t>一棵高度为</a:t>
                </a:r>
                <a:r>
                  <a:rPr lang="en-US" altLang="zh-CN" sz="2600" dirty="0">
                    <a:ea typeface="华文楷体" pitchFamily="2" charset="-122"/>
                    <a:cs typeface="Times New Roman" panose="02020603050405020304" pitchFamily="18" charset="0"/>
                  </a:rPr>
                  <a:t>k</a:t>
                </a:r>
                <a:r>
                  <a:rPr lang="zh-CN" altLang="zh-CN" sz="2600" dirty="0">
                    <a:ea typeface="华文楷体" pitchFamily="2" charset="-122"/>
                    <a:cs typeface="Times New Roman" panose="02020603050405020304" pitchFamily="18" charset="0"/>
                  </a:rPr>
                  <a:t>的二叉树，最多具有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k</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个结点。</a:t>
                </a:r>
              </a:p>
              <a:p>
                <a:pPr marL="0" indent="0">
                  <a:buNone/>
                </a:pPr>
                <a:r>
                  <a:rPr lang="zh-CN" altLang="zh-CN" sz="2600" dirty="0">
                    <a:ea typeface="华文楷体" pitchFamily="2" charset="-122"/>
                    <a:cs typeface="Times New Roman" panose="02020603050405020304" pitchFamily="18" charset="0"/>
                  </a:rPr>
                  <a:t>证明： </a:t>
                </a:r>
                <a:r>
                  <a:rPr lang="zh-CN" altLang="zh-CN" sz="2600" b="0" dirty="0">
                    <a:ea typeface="华文楷体" pitchFamily="2" charset="-122"/>
                    <a:cs typeface="Times New Roman" panose="02020603050405020304" pitchFamily="18" charset="0"/>
                  </a:rPr>
                  <a:t>要使高度为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的二叉树结点总数最多，每一层上结点个数须达到最多。据性质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得知，第</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层的结点数最多为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i-1</a:t>
                </a:r>
                <a:r>
                  <a:rPr lang="zh-CN" altLang="zh-CN" sz="2600" b="0" dirty="0">
                    <a:ea typeface="华文楷体" pitchFamily="2" charset="-122"/>
                    <a:cs typeface="Times New Roman" panose="02020603050405020304" pitchFamily="18" charset="0"/>
                  </a:rPr>
                  <a:t>，，故</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层二叉树中结点总数</a:t>
                </a:r>
                <a:r>
                  <a:rPr lang="en-US" altLang="zh-CN" sz="2600" b="0" dirty="0">
                    <a:ea typeface="华文楷体" pitchFamily="2" charset="-122"/>
                    <a:cs typeface="Times New Roman" panose="02020603050405020304" pitchFamily="18" charset="0"/>
                  </a:rPr>
                  <a:t>N </a:t>
                </a:r>
                <a:r>
                  <a:rPr lang="zh-CN" altLang="zh-CN" sz="2600" b="0" dirty="0">
                    <a:ea typeface="华文楷体" pitchFamily="2" charset="-122"/>
                    <a:cs typeface="Times New Roman" panose="02020603050405020304" pitchFamily="18" charset="0"/>
                  </a:rPr>
                  <a:t>最多为：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600" b="0">
                          <a:latin typeface="Cambria Math" panose="02040503050406030204" pitchFamily="18" charset="0"/>
                          <a:ea typeface="华文楷体" pitchFamily="2" charset="-122"/>
                        </a:rPr>
                        <m:t>N</m:t>
                      </m:r>
                      <m:r>
                        <a:rPr lang="en-US" altLang="zh-CN" sz="2600" b="0">
                          <a:latin typeface="Cambria Math" panose="02040503050406030204" pitchFamily="18" charset="0"/>
                          <a:ea typeface="华文楷体" pitchFamily="2" charset="-122"/>
                        </a:rPr>
                        <m:t>=</m:t>
                      </m:r>
                      <m:nary>
                        <m:naryPr>
                          <m:chr m:val="∑"/>
                          <m:limLoc m:val="undOvr"/>
                          <m:ctrlPr>
                            <a:rPr lang="zh-CN" altLang="zh-CN" sz="2600" b="0" i="1">
                              <a:latin typeface="Cambria Math" panose="02040503050406030204" pitchFamily="18" charset="0"/>
                              <a:ea typeface="华文楷体" pitchFamily="2" charset="-122"/>
                            </a:rPr>
                          </m:ctrlPr>
                        </m:naryPr>
                        <m:sub>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b>
                        <m:sup>
                          <m:r>
                            <a:rPr lang="en-US" altLang="zh-CN" sz="2600" b="0">
                              <a:latin typeface="Cambria Math" panose="02040503050406030204" pitchFamily="18" charset="0"/>
                              <a:ea typeface="华文楷体" pitchFamily="2" charset="-122"/>
                            </a:rPr>
                            <m:t>𝑘</m:t>
                          </m:r>
                        </m:sup>
                        <m:e>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p>
                          </m:sSup>
                        </m:e>
                      </m:nary>
                      <m:r>
                        <a:rPr lang="en-US" altLang="zh-CN" sz="2600" b="0">
                          <a:latin typeface="Cambria Math" panose="02040503050406030204" pitchFamily="18" charset="0"/>
                          <a:ea typeface="华文楷体" pitchFamily="2" charset="-122"/>
                        </a:rPr>
                        <m:t>=</m:t>
                      </m:r>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𝑘</m:t>
                          </m:r>
                        </m:sup>
                      </m:sSup>
                      <m:r>
                        <a:rPr lang="en-US" altLang="zh-CN" sz="2600" b="0">
                          <a:latin typeface="Cambria Math" panose="02040503050406030204" pitchFamily="18" charset="0"/>
                          <a:ea typeface="华文楷体" pitchFamily="2" charset="-122"/>
                        </a:rPr>
                        <m:t>−1</m:t>
                      </m:r>
                    </m:oMath>
                  </m:oMathPara>
                </a14:m>
                <a:endParaRPr lang="zh-CN" altLang="zh-CN" sz="2600" b="0" dirty="0">
                  <a:ea typeface="华文楷体" pitchFamily="2" charset="-122"/>
                  <a:cs typeface="Times New Roman" panose="02020603050405020304" pitchFamily="18" charset="0"/>
                </a:endParaRPr>
              </a:p>
              <a:p>
                <a:pPr marL="0" indent="0">
                  <a:buNone/>
                </a:pPr>
                <a:endParaRPr lang="en-US" altLang="zh-CN" sz="2600" b="0" dirty="0">
                  <a:latin typeface="华文楷体" pitchFamily="2" charset="-122"/>
                  <a:ea typeface="华文楷体"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2" y="1638375"/>
                <a:ext cx="11566431" cy="4603397"/>
              </a:xfrm>
              <a:blipFill>
                <a:blip r:embed="rId3"/>
                <a:stretch>
                  <a:fillRect l="-949" t="-265" r="-100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998086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524315"/>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struct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double weight;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11046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626909"/>
            <a:ext cx="11592063" cy="4832092"/>
          </a:xfrm>
          <a:prstGeom prst="rect">
            <a:avLst/>
          </a:prstGeom>
        </p:spPr>
        <p:txBody>
          <a:bodyPr wrap="square">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在所有父亲为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的元素中找最小值的下标</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min,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9999;//</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用一个不可能且很大的权值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&lt;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min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[min].weight;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min;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9FA2B70-1F57-35FB-3217-2A5B39B8FC87}"/>
              </a:ext>
            </a:extLst>
          </p:cNvPr>
          <p:cNvSpPr txBox="1"/>
          <p:nvPr/>
        </p:nvSpPr>
        <p:spPr>
          <a:xfrm>
            <a:off x="3426628" y="5823583"/>
            <a:ext cx="8306459" cy="523220"/>
          </a:xfrm>
          <a:prstGeom prst="rect">
            <a:avLst/>
          </a:prstGeom>
          <a:noFill/>
        </p:spPr>
        <p:txBody>
          <a:bodyPr wrap="square" rtlCol="0">
            <a:spAutoFit/>
          </a:bodyPr>
          <a:lstStyle/>
          <a:p>
            <a:r>
              <a:rPr lang="zh-CN" altLang="en-US" sz="2800" dirty="0">
                <a:solidFill>
                  <a:schemeClr val="accent2"/>
                </a:solidFill>
              </a:rPr>
              <a:t>可换成优先级队列，两次出队取到最小和次小值。</a:t>
            </a:r>
          </a:p>
        </p:txBody>
      </p:sp>
    </p:spTree>
    <p:extLst>
      <p:ext uri="{BB962C8B-B14F-4D97-AF65-F5344CB8AC3E}">
        <p14:creationId xmlns:p14="http://schemas.microsoft.com/office/powerpoint/2010/main" val="30920967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031873"/>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BestBinaryTree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double 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m=n*2;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共</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个结点，下标为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处不放结点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84525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893647"/>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在数组中从后往前</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(j=0; j&lt;n;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m-1-j;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].data = a[j];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w[j];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is the position which is ready for the first new node</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96206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1" y="1387694"/>
            <a:ext cx="11489756" cy="5262979"/>
          </a:xfrm>
          <a:prstGeom prst="rect">
            <a:avLst/>
          </a:prstGeom>
        </p:spPr>
        <p:txBody>
          <a:bodyPr wrap="square">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数组左侧尚有未用空间，即新创建的结点个数还不足</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return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79235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哈夫曼算法的时间复杂度分析：</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41460" y="1529649"/>
                <a:ext cx="11645131" cy="5531514"/>
              </a:xfrm>
              <a:prstGeom prst="rect">
                <a:avLst/>
              </a:prstGeom>
              <a:noFill/>
            </p:spPr>
            <p:txBody>
              <a:bodyPr wrap="square" rtlCol="0">
                <a:spAutoFit/>
              </a:bodyPr>
              <a:lstStyle>
                <a:defPPr>
                  <a:defRPr lang="zh-CN"/>
                </a:defPPr>
                <a:lvl1pPr>
                  <a:defRPr sz="3200" b="1">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zh-CN" b="0" dirty="0"/>
                  <a:t>为</a:t>
                </a:r>
                <a:r>
                  <a:rPr lang="en-US" altLang="zh-CN" b="0" dirty="0"/>
                  <a:t>n</a:t>
                </a:r>
                <a:r>
                  <a:rPr lang="zh-CN" altLang="zh-CN" b="0" dirty="0"/>
                  <a:t>个叶子结点设置初始状态，时间消耗</a:t>
                </a:r>
                <a:r>
                  <a:rPr lang="en-US" altLang="zh-CN" b="0" dirty="0"/>
                  <a:t>O(n)</a:t>
                </a:r>
                <a:r>
                  <a:rPr lang="zh-CN" altLang="en-US" b="0" dirty="0"/>
                  <a:t>。</a:t>
                </a:r>
                <a:endParaRPr lang="en-US" altLang="zh-CN" b="0" dirty="0"/>
              </a:p>
              <a:p>
                <a:r>
                  <a:rPr lang="zh-CN" altLang="zh-CN" b="0" dirty="0"/>
                  <a:t>执行了</a:t>
                </a:r>
                <a:r>
                  <a:rPr lang="en-US" altLang="zh-CN" b="0" dirty="0"/>
                  <a:t>n-1</a:t>
                </a:r>
                <a:r>
                  <a:rPr lang="zh-CN" altLang="zh-CN" b="0" dirty="0"/>
                  <a:t>次创建新的中间结点操作，每次创建要在所有元素</a:t>
                </a:r>
                <a:r>
                  <a:rPr lang="en-US" altLang="zh-CN" b="0" dirty="0"/>
                  <a:t>(</a:t>
                </a:r>
                <a:r>
                  <a:rPr lang="zh-CN" altLang="zh-CN" b="0" dirty="0"/>
                  <a:t>元素个数在</a:t>
                </a:r>
                <a:r>
                  <a:rPr lang="en-US" altLang="zh-CN" b="0" dirty="0"/>
                  <a:t>n</a:t>
                </a:r>
                <a:r>
                  <a:rPr lang="zh-CN" altLang="zh-CN" b="0" dirty="0"/>
                  <a:t>和</a:t>
                </a:r>
                <a:r>
                  <a:rPr lang="en-US" altLang="zh-CN" b="0" dirty="0"/>
                  <a:t>2n</a:t>
                </a:r>
                <a:r>
                  <a:rPr lang="zh-CN" altLang="zh-CN" b="0" dirty="0"/>
                  <a:t>之间</a:t>
                </a:r>
                <a:r>
                  <a:rPr lang="en-US" altLang="zh-CN" b="0" dirty="0"/>
                  <a:t>)</a:t>
                </a:r>
                <a:r>
                  <a:rPr lang="zh-CN" altLang="zh-CN" b="0" dirty="0"/>
                  <a:t>中两次去找权值最小的元素，时间耗费为</a:t>
                </a:r>
                <a:r>
                  <a:rPr lang="en-US" altLang="zh-CN" b="0" dirty="0" err="1"/>
                  <a:t>2n</a:t>
                </a:r>
                <a:r>
                  <a:rPr lang="zh-CN" altLang="en-US" b="0" dirty="0"/>
                  <a:t>，</a:t>
                </a:r>
                <a:r>
                  <a:rPr lang="zh-CN" altLang="zh-CN" b="0" dirty="0"/>
                  <a:t>算法总的时间复杂度为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m:rPr>
                            <m:sty m:val="p"/>
                          </m:rPr>
                          <a:rPr lang="en-US" altLang="zh-CN" b="0" i="1">
                            <a:latin typeface="Cambria Math" panose="02040503050406030204" pitchFamily="18" charset="0"/>
                          </a:rPr>
                          <m:t>n</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zh-CN" b="0" dirty="0"/>
                  <a:t>。</a:t>
                </a:r>
                <a:endParaRPr lang="en-US" altLang="zh-CN" b="0" dirty="0"/>
              </a:p>
              <a:p>
                <a:endParaRPr lang="en-US" altLang="zh-CN" dirty="0"/>
              </a:p>
              <a:p>
                <a:r>
                  <a:rPr lang="zh-CN" altLang="en-US" dirty="0">
                    <a:solidFill>
                      <a:schemeClr val="accent1"/>
                    </a:solidFill>
                    <a:latin typeface="华文楷体" panose="02010600040101010101" pitchFamily="2" charset="-122"/>
                    <a:cs typeface="+mj-cs"/>
                  </a:rPr>
                  <a:t>可改进：</a:t>
                </a:r>
                <a:endParaRPr lang="en-US" altLang="zh-CN" dirty="0">
                  <a:solidFill>
                    <a:schemeClr val="accent1"/>
                  </a:solidFill>
                  <a:latin typeface="华文楷体" panose="02010600040101010101" pitchFamily="2" charset="-122"/>
                  <a:cs typeface="+mj-cs"/>
                </a:endParaRPr>
              </a:p>
              <a:p>
                <a:pPr marL="636588" indent="-636588"/>
                <a:r>
                  <a:rPr lang="en-US" altLang="zh-CN" b="0" dirty="0"/>
                  <a:t>1</a:t>
                </a:r>
                <a:r>
                  <a:rPr lang="zh-CN" altLang="en-US" b="0" dirty="0"/>
                  <a:t>）扫描一遍同时得出最小和次小值，算法总时效仍为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sSup>
                      <m:sSupPr>
                        <m:ctrlPr>
                          <a:rPr lang="zh-CN" altLang="zh-CN" b="0" i="1">
                            <a:latin typeface="Cambria Math" panose="02040503050406030204" pitchFamily="18" charset="0"/>
                          </a:rPr>
                        </m:ctrlPr>
                      </m:sSupPr>
                      <m:e>
                        <m:r>
                          <a:rPr lang="en-US" altLang="zh-CN" b="0">
                            <a:latin typeface="Cambria Math" panose="02040503050406030204" pitchFamily="18" charset="0"/>
                          </a:rPr>
                          <m:t>𝑛</m:t>
                        </m:r>
                      </m:e>
                      <m:sup>
                        <m:r>
                          <a:rPr lang="en-US" altLang="zh-CN" b="0">
                            <a:latin typeface="Cambria Math" panose="02040503050406030204" pitchFamily="18" charset="0"/>
                          </a:rPr>
                          <m:t>2</m:t>
                        </m:r>
                      </m:sup>
                    </m:sSup>
                    <m:r>
                      <a:rPr lang="en-US" altLang="zh-CN" b="0">
                        <a:latin typeface="Cambria Math" panose="02040503050406030204" pitchFamily="18" charset="0"/>
                      </a:rPr>
                      <m:t>)</m:t>
                    </m:r>
                  </m:oMath>
                </a14:m>
                <a:r>
                  <a:rPr lang="zh-CN" altLang="en-US" b="0" dirty="0"/>
                  <a:t>。</a:t>
                </a:r>
                <a:endParaRPr lang="en-US" altLang="zh-CN" b="0" dirty="0"/>
              </a:p>
              <a:p>
                <a:pPr marL="636588" indent="-636588"/>
                <a:r>
                  <a:rPr lang="en-US" altLang="zh-CN" b="0" dirty="0"/>
                  <a:t>2</a:t>
                </a:r>
                <a:r>
                  <a:rPr lang="zh-CN" altLang="en-US" b="0" dirty="0"/>
                  <a:t>）利用优先级队列两次出队得最小和次小值，一次入队进新构建的中间结点，算法总时效仍为</a:t>
                </a:r>
                <a14:m>
                  <m:oMath xmlns:m="http://schemas.openxmlformats.org/officeDocument/2006/math">
                    <m:r>
                      <m:rPr>
                        <m:sty m:val="p"/>
                      </m:rPr>
                      <a:rPr lang="en-US" altLang="zh-CN" b="0">
                        <a:latin typeface="Cambria Math" panose="02040503050406030204" pitchFamily="18" charset="0"/>
                      </a:rPr>
                      <m:t>O</m:t>
                    </m:r>
                    <m:r>
                      <a:rPr lang="en-US" altLang="zh-CN" b="0">
                        <a:latin typeface="Cambria Math" panose="02040503050406030204" pitchFamily="18" charset="0"/>
                      </a:rPr>
                      <m:t>(</m:t>
                    </m:r>
                    <m:r>
                      <m:rPr>
                        <m:sty m:val="p"/>
                      </m:rPr>
                      <a:rPr lang="en-US" altLang="zh-CN" b="0">
                        <a:latin typeface="Cambria Math" panose="02040503050406030204" pitchFamily="18" charset="0"/>
                      </a:rPr>
                      <m:t>n</m:t>
                    </m:r>
                    <m:func>
                      <m:funcPr>
                        <m:ctrlPr>
                          <a:rPr lang="zh-CN" altLang="zh-CN" b="0" i="1">
                            <a:latin typeface="Cambria Math" panose="02040503050406030204" pitchFamily="18" charset="0"/>
                          </a:rPr>
                        </m:ctrlPr>
                      </m:funcPr>
                      <m:fName>
                        <m:sSub>
                          <m:sSubPr>
                            <m:ctrlPr>
                              <a:rPr lang="zh-CN" altLang="zh-CN" b="0" i="1">
                                <a:latin typeface="Cambria Math" panose="02040503050406030204" pitchFamily="18" charset="0"/>
                              </a:rPr>
                            </m:ctrlPr>
                          </m:sSubPr>
                          <m:e>
                            <m:r>
                              <m:rPr>
                                <m:sty m:val="p"/>
                              </m:rPr>
                              <a:rPr lang="en-US" altLang="zh-CN" b="0">
                                <a:latin typeface="Cambria Math" panose="02040503050406030204" pitchFamily="18" charset="0"/>
                              </a:rPr>
                              <m:t>log</m:t>
                            </m:r>
                          </m:e>
                          <m:sub>
                            <m:r>
                              <a:rPr lang="en-US" altLang="zh-CN" b="0">
                                <a:latin typeface="Cambria Math" panose="02040503050406030204" pitchFamily="18" charset="0"/>
                              </a:rPr>
                              <m:t>2</m:t>
                            </m:r>
                          </m:sub>
                        </m:sSub>
                      </m:fName>
                      <m:e>
                        <m:r>
                          <a:rPr lang="en-US" altLang="zh-CN" b="0">
                            <a:latin typeface="Cambria Math" panose="02040503050406030204" pitchFamily="18" charset="0"/>
                          </a:rPr>
                          <m:t>𝑛</m:t>
                        </m:r>
                      </m:e>
                    </m:func>
                    <m:r>
                      <a:rPr lang="en-US" altLang="zh-CN" b="0">
                        <a:latin typeface="Cambria Math" panose="02040503050406030204" pitchFamily="18" charset="0"/>
                      </a:rPr>
                      <m:t>)</m:t>
                    </m:r>
                  </m:oMath>
                </a14:m>
                <a:r>
                  <a:rPr lang="zh-CN" altLang="en-US" b="0" dirty="0"/>
                  <a:t>。</a:t>
                </a:r>
                <a:endParaRPr lang="en-US" altLang="zh-CN" b="0" dirty="0"/>
              </a:p>
              <a:p>
                <a:endParaRPr lang="en-US" altLang="zh-CN" b="0" dirty="0"/>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529649"/>
                <a:ext cx="11645131" cy="5531514"/>
              </a:xfrm>
              <a:prstGeom prst="rect">
                <a:avLst/>
              </a:prstGeom>
              <a:blipFill>
                <a:blip r:embed="rId3"/>
                <a:stretch>
                  <a:fillRect l="-1309" t="-1764" r="-3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3903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224799"/>
            <a:ext cx="11583062" cy="550920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一般来说，字符编码采用等长策略，即每个字符的二进制编码长度一样。在通讯业务中，希望传送的编码越短越好</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尤其是对于高频传送的字符，希望其编码尽可能短，而低频字，因为不常用，可以比较长些。</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前缀编码：</a:t>
            </a:r>
            <a:r>
              <a:rPr lang="zh-CN" altLang="en-US" sz="3200" dirty="0">
                <a:latin typeface="华文楷体" panose="02010600040101010101" pitchFamily="2" charset="-122"/>
                <a:ea typeface="华文楷体" panose="02010600040101010101" pitchFamily="2" charset="-122"/>
              </a:rPr>
              <a:t>在一个字符集中，字符的编码可以不等长，但任何一个字符的编码不得是另外一个编码的前缀。</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 </a:t>
            </a:r>
            <a:r>
              <a:rPr lang="en-US" altLang="zh-CN" sz="3200" dirty="0">
                <a:latin typeface="华文楷体" panose="02010600040101010101" pitchFamily="2" charset="-122"/>
                <a:ea typeface="华文楷体" panose="02010600040101010101" pitchFamily="2" charset="-122"/>
              </a:rPr>
              <a:t>a</a:t>
            </a:r>
            <a:r>
              <a:rPr lang="zh-CN" altLang="en-US" sz="3200" dirty="0">
                <a:latin typeface="华文楷体" panose="02010600040101010101" pitchFamily="2" charset="-122"/>
                <a:ea typeface="华文楷体" panose="02010600040101010101" pitchFamily="2" charset="-122"/>
              </a:rPr>
              <a:t>编码</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，其前缀则</a:t>
            </a:r>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11</a:t>
            </a:r>
            <a:r>
              <a:rPr lang="zh-CN" altLang="en-US" sz="3200" dirty="0">
                <a:latin typeface="华文楷体" panose="02010600040101010101" pitchFamily="2" charset="-122"/>
                <a:ea typeface="华文楷体" panose="02010600040101010101" pitchFamily="2" charset="-122"/>
              </a:rPr>
              <a:t>不得是任何字符编码，同样以</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为前缀的编码也不得出现。</a:t>
            </a:r>
            <a:r>
              <a:rPr lang="zh-CN" altLang="en-US" sz="3200" dirty="0">
                <a:highlight>
                  <a:srgbClr val="FFFF00"/>
                </a:highlight>
                <a:latin typeface="华文楷体" panose="02010600040101010101" pitchFamily="2" charset="-122"/>
                <a:ea typeface="华文楷体" panose="02010600040101010101" pitchFamily="2" charset="-122"/>
              </a:rPr>
              <a:t>哈夫曼编码是一种前缀编码。</a:t>
            </a:r>
            <a:r>
              <a:rPr lang="zh-CN" altLang="en-US" sz="3200" b="1" dirty="0">
                <a:latin typeface="华文楷体" panose="02010600040101010101" pitchFamily="2" charset="-122"/>
                <a:ea typeface="华文楷体" panose="02010600040101010101" pitchFamily="2" charset="-122"/>
              </a:rPr>
              <a:t>（保证了译码没有二义性）</a:t>
            </a:r>
            <a:endParaRPr lang="en-US" altLang="zh-CN" sz="3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07505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529649"/>
            <a:ext cx="11583062"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如现在传送业务中</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只</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种不同字符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，用等长编码可使用长度为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的编码，它们可以分别是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如果其中字符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的使用频率很高，而字符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的使用频率很低，就可以采用将字符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的编码位数拉长，换取</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的编码位数缩短的策略来缩短总的字符传送量。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按照这个思路，编码由等长变为了不等长，而哈夫曼树就可以用来构造这样的不等长编码。</a:t>
            </a:r>
            <a:endParaRPr lang="zh-CN" altLang="en-US"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909892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59" y="1529649"/>
            <a:ext cx="7943988" cy="5016758"/>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用等长编码，为表示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个元素，需要用三位编码。即如果待传输的短文中有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个字符，就需要</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位才能代表这篇短文。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使用了哈夫曼编码后，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个字符所需要的总位数为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n*(4*3/87+4*4/87+3*8/87+3*10/87+3*12/87+1*50/87)=168n/87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，显然它连</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都不到，这样就大大减少了通讯中的传输量。</a:t>
            </a:r>
          </a:p>
          <a:p>
            <a:endParaRPr lang="en-US" altLang="zh-CN"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285447" y="1346990"/>
            <a:ext cx="3906553" cy="3855151"/>
          </a:xfrm>
          <a:prstGeom prst="rect">
            <a:avLst/>
          </a:prstGeom>
        </p:spPr>
      </p:pic>
    </p:spTree>
    <p:extLst>
      <p:ext uri="{BB962C8B-B14F-4D97-AF65-F5344CB8AC3E}">
        <p14:creationId xmlns:p14="http://schemas.microsoft.com/office/powerpoint/2010/main" val="21616052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a:t>
            </a:r>
          </a:p>
        </p:txBody>
      </p:sp>
      <p:sp>
        <p:nvSpPr>
          <p:cNvPr id="2" name="文本框 1"/>
          <p:cNvSpPr txBox="1"/>
          <p:nvPr/>
        </p:nvSpPr>
        <p:spPr>
          <a:xfrm>
            <a:off x="341458" y="1529649"/>
            <a:ext cx="7788751" cy="353943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对</a:t>
            </a:r>
            <a:r>
              <a:rPr lang="zh-CN" altLang="en-US" sz="3200" dirty="0">
                <a:latin typeface="华文楷体" panose="02010600040101010101" pitchFamily="2" charset="-122"/>
                <a:ea typeface="华文楷体" panose="02010600040101010101" pitchFamily="2" charset="-122"/>
              </a:rPr>
              <a:t>哈夫曼树中</a:t>
            </a:r>
            <a:r>
              <a:rPr lang="zh-CN" altLang="zh-CN" sz="3200" dirty="0">
                <a:latin typeface="华文楷体" panose="02010600040101010101" pitchFamily="2" charset="-122"/>
                <a:ea typeface="华文楷体" panose="02010600040101010101" pitchFamily="2" charset="-122"/>
              </a:rPr>
              <a:t>任意一个叶子结点求其哈夫曼编码</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将</a:t>
            </a:r>
            <a:r>
              <a:rPr lang="zh-CN" altLang="en-US" sz="3200" dirty="0">
                <a:latin typeface="华文楷体" panose="02010600040101010101" pitchFamily="2" charset="-122"/>
                <a:ea typeface="华文楷体" panose="02010600040101010101" pitchFamily="2" charset="-122"/>
              </a:rPr>
              <a:t>该</a:t>
            </a:r>
            <a:r>
              <a:rPr lang="zh-CN" altLang="zh-CN" sz="3200" dirty="0">
                <a:latin typeface="华文楷体" panose="02010600040101010101" pitchFamily="2" charset="-122"/>
                <a:ea typeface="华文楷体" panose="02010600040101010101" pitchFamily="2" charset="-122"/>
              </a:rPr>
              <a:t>叶子结点设为当前结点，顺着当前结点往上追溯到父亲结点。</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如果当前结点是父亲的左子就输出一个</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，如果当前结点是父亲的右子就输出一个</a:t>
            </a:r>
            <a:r>
              <a:rPr lang="en-US" altLang="zh-CN" sz="3200" dirty="0">
                <a:latin typeface="华文楷体" panose="02010600040101010101" pitchFamily="2" charset="-122"/>
                <a:ea typeface="华文楷体" panose="02010600040101010101" pitchFamily="2" charset="-122"/>
              </a:rPr>
              <a:t>1</a:t>
            </a:r>
            <a:r>
              <a:rPr lang="zh-CN" altLang="zh-CN" sz="3200" dirty="0">
                <a:latin typeface="华文楷体" panose="02010600040101010101" pitchFamily="2" charset="-122"/>
                <a:ea typeface="华文楷体" panose="02010600040101010101" pitchFamily="2" charset="-122"/>
              </a:rPr>
              <a:t>，之后设父亲为当前结点，反复进行以上操作，直到当前结点为根结点。</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285447" y="1280348"/>
            <a:ext cx="3839247" cy="3788731"/>
          </a:xfrm>
          <a:prstGeom prst="rect">
            <a:avLst/>
          </a:prstGeom>
        </p:spPr>
      </p:pic>
      <p:sp>
        <p:nvSpPr>
          <p:cNvPr id="3" name="文本框 2"/>
          <p:cNvSpPr txBox="1"/>
          <p:nvPr/>
        </p:nvSpPr>
        <p:spPr>
          <a:xfrm>
            <a:off x="341459" y="5069079"/>
            <a:ext cx="10814221" cy="1354217"/>
          </a:xfrm>
          <a:prstGeom prst="rect">
            <a:avLst/>
          </a:prstGeom>
          <a:noFill/>
        </p:spPr>
        <p:txBody>
          <a:bodyPr wrap="square" rtlCol="0">
            <a:spAutoFit/>
          </a:bodyPr>
          <a:lstStyle/>
          <a:p>
            <a:endParaRPr lang="en-US" altLang="zh-CN" dirty="0"/>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在这个过程中输出的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序列的逆序即其哈夫曼编码</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如图中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的编码为：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0001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文本框 4"/>
          <p:cNvSpPr txBox="1"/>
          <p:nvPr/>
        </p:nvSpPr>
        <p:spPr>
          <a:xfrm>
            <a:off x="8131831" y="1297781"/>
            <a:ext cx="2464904" cy="1384995"/>
          </a:xfrm>
          <a:prstGeom prst="rect">
            <a:avLst/>
          </a:prstGeom>
          <a:noFill/>
        </p:spPr>
        <p:txBody>
          <a:bodyPr wrap="square" rtlCol="0">
            <a:spAutoFit/>
          </a:bodyPr>
          <a:lstStyle/>
          <a:p>
            <a:r>
              <a:rPr lang="zh-CN" altLang="en-US" sz="2800" dirty="0">
                <a:solidFill>
                  <a:schemeClr val="accent1"/>
                </a:solidFill>
              </a:rPr>
              <a:t>解释了为什么结构中有</a:t>
            </a:r>
            <a:r>
              <a:rPr lang="en-US" altLang="zh-CN" sz="2800" dirty="0">
                <a:solidFill>
                  <a:schemeClr val="accent1"/>
                </a:solidFill>
              </a:rPr>
              <a:t>parent</a:t>
            </a:r>
            <a:r>
              <a:rPr lang="zh-CN" altLang="en-US" sz="2800" dirty="0">
                <a:solidFill>
                  <a:schemeClr val="accent1"/>
                </a:solidFill>
              </a:rPr>
              <a:t>字段</a:t>
            </a:r>
          </a:p>
        </p:txBody>
      </p:sp>
    </p:spTree>
    <p:extLst>
      <p:ext uri="{BB962C8B-B14F-4D97-AF65-F5344CB8AC3E}">
        <p14:creationId xmlns:p14="http://schemas.microsoft.com/office/powerpoint/2010/main" val="109569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8507" y="1368086"/>
            <a:ext cx="11993493"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3</a:t>
            </a:r>
            <a:r>
              <a:rPr lang="zh-CN" altLang="en-US" sz="260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对于一棵非空二叉树，如果叶子结点个数为</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度数为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的结点个数为</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，则有</a:t>
            </a:r>
            <a:r>
              <a:rPr lang="en-US" altLang="zh-CN" sz="2600" b="0" dirty="0">
                <a:highlight>
                  <a:srgbClr val="FFFF00"/>
                </a:highlight>
                <a:ea typeface="华文楷体" pitchFamily="2" charset="-122"/>
                <a:cs typeface="Times New Roman" panose="02020603050405020304" pitchFamily="18" charset="0"/>
              </a:rPr>
              <a:t>: n0</a:t>
            </a:r>
            <a:r>
              <a:rPr lang="zh-CN" altLang="zh-CN" sz="2600" b="0" dirty="0">
                <a:highlight>
                  <a:srgbClr val="FFFF00"/>
                </a:highlight>
                <a:ea typeface="华文楷体" pitchFamily="2" charset="-122"/>
                <a:cs typeface="Times New Roman" panose="02020603050405020304" pitchFamily="18" charset="0"/>
              </a:rPr>
              <a:t>＝</a:t>
            </a:r>
            <a:r>
              <a:rPr lang="en-US" altLang="zh-CN" sz="2600" b="0" dirty="0">
                <a:highlight>
                  <a:srgbClr val="FFFF00"/>
                </a:highlight>
                <a:ea typeface="华文楷体" pitchFamily="2" charset="-122"/>
                <a:cs typeface="Times New Roman" panose="02020603050405020304" pitchFamily="18" charset="0"/>
              </a:rPr>
              <a:t>n2</a:t>
            </a:r>
            <a:r>
              <a:rPr lang="zh-CN" altLang="zh-CN" sz="2600" b="0" dirty="0">
                <a:highlight>
                  <a:srgbClr val="FFFF00"/>
                </a:highlight>
                <a:ea typeface="华文楷体" pitchFamily="2" charset="-122"/>
                <a:cs typeface="Times New Roman" panose="02020603050405020304" pitchFamily="18" charset="0"/>
              </a:rPr>
              <a:t>＋</a:t>
            </a:r>
            <a:r>
              <a:rPr lang="en-US" altLang="zh-CN" sz="2600" b="0" dirty="0">
                <a:highlight>
                  <a:srgbClr val="FFFF00"/>
                </a:highlight>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在一棵二叉树中，设结点总数为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、度为</a:t>
            </a:r>
            <a:r>
              <a:rPr lang="en-US" altLang="zh-CN" sz="2600" b="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个</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从下往上看，</a:t>
            </a:r>
            <a:r>
              <a:rPr lang="zh-CN" altLang="zh-CN" sz="2600" b="0" dirty="0">
                <a:ea typeface="华文楷体" pitchFamily="2" charset="-122"/>
                <a:cs typeface="Times New Roman" panose="02020603050405020304" pitchFamily="18" charset="0"/>
              </a:rPr>
              <a:t>二叉树中除了根结点，每个结点向上都通过唯一的分支和父结点相连，所以二叉树中共有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条分支。</a:t>
            </a:r>
            <a:r>
              <a:rPr lang="zh-CN" altLang="en-US" sz="2600" b="0" dirty="0">
                <a:solidFill>
                  <a:schemeClr val="accent2"/>
                </a:solidFill>
                <a:ea typeface="华文楷体" pitchFamily="2" charset="-122"/>
                <a:cs typeface="Times New Roman" panose="02020603050405020304" pitchFamily="18" charset="0"/>
              </a:rPr>
              <a:t>（看前驱）</a:t>
            </a:r>
            <a:r>
              <a:rPr lang="zh-CN" altLang="zh-CN" sz="2600" b="0" dirty="0">
                <a:solidFill>
                  <a:schemeClr val="accent2"/>
                </a:solidFill>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从上往下看</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每个结点都通过向下的分支和孩子结点相连，度为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个分支，度为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个分支，故：</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dirty="0" err="1">
                <a:ea typeface="华文楷体" pitchFamily="2" charset="-122"/>
                <a:cs typeface="Times New Roman" panose="02020603050405020304" pitchFamily="18" charset="0"/>
              </a:rPr>
              <a:t>n2</a:t>
            </a:r>
            <a:r>
              <a:rPr lang="zh-CN" altLang="en-US" sz="2600" b="0" dirty="0">
                <a:ea typeface="华文楷体" pitchFamily="2" charset="-122"/>
                <a:cs typeface="Times New Roman" panose="02020603050405020304" pitchFamily="18" charset="0"/>
              </a:rPr>
              <a:t>。</a:t>
            </a:r>
            <a:r>
              <a:rPr lang="zh-CN" altLang="en-US" sz="2600" b="0" dirty="0">
                <a:solidFill>
                  <a:schemeClr val="accent2"/>
                </a:solidFill>
                <a:ea typeface="华文楷体" pitchFamily="2" charset="-122"/>
                <a:cs typeface="Times New Roman" panose="02020603050405020304" pitchFamily="18" charset="0"/>
              </a:rPr>
              <a:t>（看后继）</a:t>
            </a:r>
            <a:endParaRPr lang="en-US" altLang="zh-CN" sz="2600" b="0" dirty="0">
              <a:solidFill>
                <a:schemeClr val="accent2"/>
              </a:solidFill>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两式结合得：</a:t>
            </a:r>
            <a:r>
              <a:rPr lang="en-US" altLang="zh-CN" sz="2600" b="0" dirty="0">
                <a:ea typeface="华文楷体" pitchFamily="2" charset="-122"/>
                <a:cs typeface="Times New Roman" panose="02020603050405020304" pitchFamily="18" charset="0"/>
              </a:rPr>
              <a:t>n0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8726557" y="1680659"/>
            <a:ext cx="3240155" cy="523220"/>
          </a:xfrm>
          <a:prstGeom prst="rect">
            <a:avLst/>
          </a:prstGeom>
          <a:noFill/>
        </p:spPr>
        <p:txBody>
          <a:bodyPr wrap="square" rtlCol="0">
            <a:spAutoFit/>
          </a:bodyPr>
          <a:lstStyle/>
          <a:p>
            <a:r>
              <a:rPr lang="zh-CN" altLang="en-US" sz="2800" dirty="0">
                <a:solidFill>
                  <a:srgbClr val="FF0000"/>
                </a:solidFill>
              </a:rPr>
              <a:t>不同视角观察事物</a:t>
            </a:r>
          </a:p>
        </p:txBody>
      </p:sp>
    </p:spTree>
    <p:extLst>
      <p:ext uri="{BB962C8B-B14F-4D97-AF65-F5344CB8AC3E}">
        <p14:creationId xmlns:p14="http://schemas.microsoft.com/office/powerpoint/2010/main" val="28168008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96414"/>
            <a:ext cx="10611020"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函数的参数</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数组，保存了哈夫曼树的结构。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函数用了一个栈保存输出的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字符序列，对一个叶子，在其每一步向上追溯父结点的过程中，将输出的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进栈，当追溯工作因达到根结点而结束时，将栈中元素弹栈，即得到哈夫曼编码。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用来存储获得的所有哈夫曼编码，数组的每个分量指向了一个字符串，它是某个叶子结点的哈夫曼编码。</a:t>
            </a: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算法实现首先从数组尾部开始，逐步为每一个叶子求其哈夫曼编码，共有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个叶子。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3821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4893647"/>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char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为待编码元素的个数，</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树，数组长度为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s;</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zero = '0', one = '1';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 parent, 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创建空间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 [n];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每位元素编码最长</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时储备</a:t>
            </a:r>
          </a:p>
        </p:txBody>
      </p:sp>
    </p:spTree>
    <p:extLst>
      <p:ext uri="{BB962C8B-B14F-4D97-AF65-F5344CB8AC3E}">
        <p14:creationId xmlns:p14="http://schemas.microsoft.com/office/powerpoint/2010/main" val="25002741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2677656"/>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m=2*n;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数组长度</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(n==0)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没有元素</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元素个数为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[0][0] = '0', </a:t>
            </a:r>
            <a:r>
              <a:rPr lang="en-US" altLang="zh-CN" sz="2400" dirty="0" err="1">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[0][1] = '\0';</a:t>
            </a:r>
            <a:endParaRPr lang="zh-CN" altLang="zh-CN" sz="24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34274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27173"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158580" y="1655671"/>
            <a:ext cx="5205900" cy="4893647"/>
          </a:xfrm>
          <a:prstGeom prst="rect">
            <a:avLst/>
          </a:prstGeom>
          <a:noFill/>
        </p:spPr>
        <p:txBody>
          <a:bodyPr wrap="square" rtlCol="0">
            <a:spAutoFit/>
          </a:bodyPr>
          <a:lstStyle/>
          <a:p>
            <a:r>
              <a:rPr lang="en-US" altLang="zh-CN" sz="2400"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[child].parent;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(parent!=0)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[parent].left==child)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 = 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4" name="直接连接符 3"/>
          <p:cNvCxnSpPr/>
          <p:nvPr/>
        </p:nvCxnSpPr>
        <p:spPr>
          <a:xfrm>
            <a:off x="573024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1" y="1655671"/>
            <a:ext cx="520590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05287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编码的算法时间复杂度分析：</a:t>
            </a:r>
          </a:p>
        </p:txBody>
      </p:sp>
      <mc:AlternateContent xmlns:mc="http://schemas.openxmlformats.org/markup-compatibility/2006" xmlns:a14="http://schemas.microsoft.com/office/drawing/2010/main">
        <mc:Choice Requires="a14">
          <p:sp>
            <p:nvSpPr>
              <p:cNvPr id="2" name="文本框 1"/>
              <p:cNvSpPr txBox="1"/>
              <p:nvPr/>
            </p:nvSpPr>
            <p:spPr>
              <a:xfrm>
                <a:off x="341460" y="1346990"/>
                <a:ext cx="11119020" cy="526297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该方法为对哈夫曼树自下而上访问。</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算法包含了两重循环</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外循环次数为叶子结点的个数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，内循环串行地做了两件事：一个是从叶子逐步追溯到根获取哈夫曼编码的逆序，一个是逐步弹栈获取哈夫曼编码。</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内循环的两个操作消耗的时间都最多是哈夫曼树的高度，而哈夫曼树的形态、高度取决于这组字符的频度分布。</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最好时，哈夫曼可能达到的树高是</a:t>
                </a:r>
                <a14:m>
                  <m:oMath xmlns:m="http://schemas.openxmlformats.org/officeDocument/2006/math">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最差时，哈夫曼树的树高会达到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，因此求哈夫曼编码算法的时间复杂度为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2</m:t>
                        </m:r>
                      </m:sup>
                    </m:sSup>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346990"/>
                <a:ext cx="11119020" cy="5262979"/>
              </a:xfrm>
              <a:prstGeom prst="rect">
                <a:avLst/>
              </a:prstGeom>
              <a:blipFill>
                <a:blip r:embed="rId3"/>
                <a:stretch>
                  <a:fillRect l="-1096" t="-1275" r="-55"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14370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p:sp>
        <p:nvSpPr>
          <p:cNvPr id="2" name="文本框 1"/>
          <p:cNvSpPr txBox="1"/>
          <p:nvPr/>
        </p:nvSpPr>
        <p:spPr>
          <a:xfrm>
            <a:off x="341460" y="1631249"/>
            <a:ext cx="11119020" cy="501675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如果对该哈夫曼树自上而下，即从</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root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下标）开始利用遍历的方式进行访问，如可利用层次遍历（利用一个队列），为每一个访问的结点求取编码。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求取时，根编码为空串，后面每个结点被父结点带入队列时，左孩子由父结点编码尾部追加‘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’构成其编码，右孩子由父结点编码尾部追加‘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’构成其编码。</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访问某结点时，如果是叶子结点，存储其编码即可。</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962768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编码的算法改进分析：</a:t>
            </a:r>
          </a:p>
        </p:txBody>
      </p:sp>
      <mc:AlternateContent xmlns:mc="http://schemas.openxmlformats.org/markup-compatibility/2006" xmlns:a14="http://schemas.microsoft.com/office/drawing/2010/main">
        <mc:Choice Requires="a14">
          <p:sp>
            <p:nvSpPr>
              <p:cNvPr id="2" name="文本框 1"/>
              <p:cNvSpPr txBox="1"/>
              <p:nvPr/>
            </p:nvSpPr>
            <p:spPr>
              <a:xfrm>
                <a:off x="341460" y="1631249"/>
                <a:ext cx="1111902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层次遍历访问了</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2n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个结点，时间效率为：</a:t>
                </a:r>
                <a:r>
                  <a:rPr lang="en-US" altLang="zh-CN" sz="320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对每个父结点字串追加‘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’的效率：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如果利用普通字符数组存储，时间效率为串的长度即树高。</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哈夫曼树高最好时是</a:t>
                </a:r>
                <a14:m>
                  <m:oMath xmlns:m="http://schemas.openxmlformats.org/officeDocument/2006/math">
                    <m:func>
                      <m:funcPr>
                        <m:ctrlPr>
                          <a:rPr lang="zh-CN" altLang="zh-CN" sz="3200" i="1">
                            <a:latin typeface="Cambria Math" panose="02040503050406030204" pitchFamily="18" charset="0"/>
                          </a:rPr>
                        </m:ctrlPr>
                      </m:funcPr>
                      <m:fName>
                        <m:sSub>
                          <m:sSubPr>
                            <m:ctrlPr>
                              <a:rPr lang="zh-CN" altLang="zh-CN" sz="3200" i="1">
                                <a:latin typeface="Cambria Math" panose="02040503050406030204" pitchFamily="18" charset="0"/>
                              </a:rPr>
                            </m:ctrlPr>
                          </m:sSubPr>
                          <m:e>
                            <m:r>
                              <m:rPr>
                                <m:sty m:val="p"/>
                              </m:rPr>
                              <a:rPr lang="en-US" altLang="zh-CN" sz="3200">
                                <a:latin typeface="Cambria Math" panose="02040503050406030204" pitchFamily="18" charset="0"/>
                              </a:rPr>
                              <m:t>log</m:t>
                            </m:r>
                          </m:e>
                          <m:sub>
                            <m:r>
                              <a:rPr lang="en-US" altLang="zh-CN" sz="3200" i="1">
                                <a:latin typeface="Cambria Math" panose="02040503050406030204" pitchFamily="18" charset="0"/>
                              </a:rPr>
                              <m:t>2</m:t>
                            </m:r>
                          </m:sub>
                        </m:sSub>
                      </m:fName>
                      <m:e>
                        <m:r>
                          <a:rPr lang="en-US" altLang="zh-CN" sz="3200" i="1">
                            <a:latin typeface="Cambria Math" panose="02040503050406030204" pitchFamily="18" charset="0"/>
                          </a:rPr>
                          <m:t>𝑛</m:t>
                        </m:r>
                      </m:e>
                    </m:func>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；最差时</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。算法总时间度仍为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m:t>
                    </m:r>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4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如果利用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string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类对象存储字符串，类中有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length</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属性的支持，追加字符的效率为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O(1)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。算法总时间复杂度为</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O</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n</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31249"/>
                <a:ext cx="11119020" cy="4524315"/>
              </a:xfrm>
              <a:prstGeom prst="rect">
                <a:avLst/>
              </a:prstGeom>
              <a:blipFill>
                <a:blip r:embed="rId3"/>
                <a:stretch>
                  <a:fillRect l="-1371" t="-2156" r="-1096"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5831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表达式树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等价关系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40153341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marL="0" lvl="0" indent="0">
              <a:buNone/>
            </a:pPr>
            <a:r>
              <a:rPr lang="zh-CN" altLang="zh-CN" sz="2800" b="0" dirty="0">
                <a:latin typeface="华文楷体" panose="02010600040101010101" pitchFamily="2" charset="-122"/>
                <a:ea typeface="华文楷体" panose="02010600040101010101" pitchFamily="2" charset="-122"/>
              </a:rPr>
              <a:t>用二叉树表示的表达式就称为</a:t>
            </a:r>
            <a:r>
              <a:rPr lang="zh-CN" altLang="zh-CN" sz="2800" dirty="0">
                <a:latin typeface="华文楷体" panose="02010600040101010101" pitchFamily="2" charset="-122"/>
                <a:ea typeface="华文楷体" panose="02010600040101010101" pitchFamily="2" charset="-122"/>
              </a:rPr>
              <a:t>表达式树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marL="0" lvl="0" indent="0">
              <a:buNone/>
            </a:pPr>
            <a:r>
              <a:rPr lang="zh-CN" altLang="en-US" sz="2800" dirty="0">
                <a:latin typeface="华文楷体" panose="02010600040101010101" pitchFamily="2" charset="-122"/>
                <a:ea typeface="华文楷体" panose="02010600040101010101" pitchFamily="2" charset="-122"/>
              </a:rPr>
              <a:t>解决三个问题：</a:t>
            </a:r>
            <a:endParaRPr lang="en-US" altLang="zh-CN" sz="280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如何用二叉树表示表达式</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如何根据普通表达式建立表达式树</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如何根据表达式树计算表达式的值</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表达式树</a:t>
            </a:r>
          </a:p>
        </p:txBody>
      </p:sp>
    </p:spTree>
    <p:extLst>
      <p:ext uri="{BB962C8B-B14F-4D97-AF65-F5344CB8AC3E}">
        <p14:creationId xmlns:p14="http://schemas.microsoft.com/office/powerpoint/2010/main" val="8875682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941688"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构建表达式树的过程</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02225"/>
            <a:ext cx="11307201" cy="3737114"/>
          </a:xfrm>
          <a:prstGeom prst="rect">
            <a:avLst/>
          </a:prstGeom>
          <a:noFill/>
          <a:ln>
            <a:noFill/>
          </a:ln>
        </p:spPr>
      </p:pic>
      <p:sp>
        <p:nvSpPr>
          <p:cNvPr id="3" name="文本框 2"/>
          <p:cNvSpPr txBox="1"/>
          <p:nvPr/>
        </p:nvSpPr>
        <p:spPr>
          <a:xfrm>
            <a:off x="341460" y="1432110"/>
            <a:ext cx="1185054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按照计算顺序，操作符作为根，操作数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作为左子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作为右子</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观察表达式树：</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没有括号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数字都在叶子上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）非叶子都是操作符</a:t>
            </a:r>
          </a:p>
        </p:txBody>
      </p:sp>
    </p:spTree>
    <p:extLst>
      <p:ext uri="{BB962C8B-B14F-4D97-AF65-F5344CB8AC3E}">
        <p14:creationId xmlns:p14="http://schemas.microsoft.com/office/powerpoint/2010/main" val="312193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4 </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具有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个结点的完全二叉树的高度</a:t>
            </a:r>
            <a:r>
              <a:rPr lang="en-US" altLang="zh-CN" sz="2600" b="0" dirty="0">
                <a:highlight>
                  <a:srgbClr val="FFFF00"/>
                </a:highlight>
                <a:ea typeface="华文楷体" pitchFamily="2" charset="-122"/>
                <a:cs typeface="Times New Roman" panose="02020603050405020304" pitchFamily="18" charset="0"/>
              </a:rPr>
              <a:t>k = </a:t>
            </a:r>
            <a:r>
              <a:rPr lang="en-US" altLang="zh-CN" sz="2600" b="0" dirty="0">
                <a:highlight>
                  <a:srgbClr val="FFFF00"/>
                </a:highlight>
                <a:ea typeface="华文楷体" pitchFamily="2" charset="-122"/>
                <a:cs typeface="Times New Roman" panose="02020603050405020304" pitchFamily="18" charset="0"/>
                <a:sym typeface="Symbol" panose="05050102010706020507" pitchFamily="18" charset="2"/>
              </a:rPr>
              <a:t></a:t>
            </a:r>
            <a:r>
              <a:rPr lang="en-US" altLang="zh-CN" sz="2600" b="0" dirty="0">
                <a:highlight>
                  <a:srgbClr val="FFFF00"/>
                </a:highlight>
                <a:ea typeface="华文楷体" pitchFamily="2" charset="-122"/>
                <a:cs typeface="Times New Roman" panose="02020603050405020304" pitchFamily="18" charset="0"/>
              </a:rPr>
              <a:t>log</a:t>
            </a:r>
            <a:r>
              <a:rPr lang="en-US" altLang="zh-CN" sz="2600" b="0" baseline="-25000" dirty="0">
                <a:highlight>
                  <a:srgbClr val="FFFF00"/>
                </a:highlight>
                <a:ea typeface="华文楷体" pitchFamily="2" charset="-122"/>
                <a:cs typeface="Times New Roman" panose="02020603050405020304" pitchFamily="18" charset="0"/>
              </a:rPr>
              <a:t>2</a:t>
            </a:r>
            <a:r>
              <a:rPr lang="en-US" altLang="zh-CN" sz="2600" b="0" dirty="0">
                <a:highlight>
                  <a:srgbClr val="FFFF00"/>
                </a:highlight>
                <a:ea typeface="华文楷体" pitchFamily="2" charset="-122"/>
                <a:cs typeface="Times New Roman" panose="02020603050405020304" pitchFamily="18" charset="0"/>
              </a:rPr>
              <a:t>n</a:t>
            </a:r>
            <a:r>
              <a:rPr lang="en-US" altLang="zh-CN" sz="2600" b="0" dirty="0">
                <a:highlight>
                  <a:srgbClr val="FFFF00"/>
                </a:highlight>
                <a:ea typeface="华文楷体" pitchFamily="2" charset="-122"/>
                <a:cs typeface="Times New Roman" panose="02020603050405020304" pitchFamily="18" charset="0"/>
                <a:sym typeface="Symbol" panose="05050102010706020507" pitchFamily="18" charset="2"/>
              </a:rPr>
              <a:t></a:t>
            </a:r>
            <a:r>
              <a:rPr lang="en-US" altLang="zh-CN" sz="2600" b="0" dirty="0">
                <a:highlight>
                  <a:srgbClr val="FFFF00"/>
                </a:highlight>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假设一棵完全二叉树的高度为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层完全二叉树前</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层满，第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层最少有</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个。又由性质</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个结点、高度为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个结点。故结点总数应满足：</a:t>
            </a:r>
            <a:endParaRPr lang="en-US" altLang="zh-CN" sz="2600" b="0" dirty="0">
              <a:ea typeface="华文楷体" pitchFamily="2" charset="-122"/>
              <a:cs typeface="Times New Roman" panose="02020603050405020304" pitchFamily="18" charset="0"/>
            </a:endParaRPr>
          </a:p>
          <a:p>
            <a:pPr marL="0" indent="0" algn="ctr">
              <a:buNone/>
            </a:pP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n </a:t>
            </a:r>
            <a:r>
              <a:rPr lang="zh-CN" altLang="zh-CN" sz="2600" b="0" dirty="0">
                <a:ea typeface="华文楷体" pitchFamily="2" charset="-122"/>
                <a:cs typeface="Times New Roman" panose="02020603050405020304" pitchFamily="18" charset="0"/>
              </a:rPr>
              <a:t>≤ </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 &lt;2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对</a:t>
            </a:r>
            <a:r>
              <a:rPr lang="zh-CN" altLang="en-US" sz="2600" b="0" dirty="0">
                <a:ea typeface="华文楷体" pitchFamily="2" charset="-122"/>
                <a:cs typeface="Times New Roman" panose="02020603050405020304" pitchFamily="18" charset="0"/>
              </a:rPr>
              <a:t>上式</a:t>
            </a:r>
            <a:r>
              <a:rPr lang="zh-CN" altLang="zh-CN" sz="2600" b="0" dirty="0">
                <a:ea typeface="华文楷体" pitchFamily="2" charset="-122"/>
                <a:cs typeface="Times New Roman" panose="02020603050405020304" pitchFamily="18" charset="0"/>
              </a:rPr>
              <a:t>各项取对数，得：</a:t>
            </a:r>
            <a:r>
              <a:rPr lang="en-US" altLang="zh-CN" sz="2600" b="0" dirty="0">
                <a:ea typeface="华文楷体" pitchFamily="2" charset="-122"/>
                <a:cs typeface="Times New Roman" panose="02020603050405020304" pitchFamily="18" charset="0"/>
              </a:rPr>
              <a:t>k -1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 &lt; k</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因</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是整数，故得</a:t>
            </a:r>
            <a:r>
              <a:rPr lang="en-US" altLang="zh-CN" sz="2600" b="0" dirty="0">
                <a:ea typeface="华文楷体" pitchFamily="2" charset="-122"/>
                <a:cs typeface="Times New Roman" panose="02020603050405020304" pitchFamily="18" charset="0"/>
              </a:rPr>
              <a:t>k-1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en-US" altLang="zh-CN" sz="2600" b="0" dirty="0">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714766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对应的表达式树</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4280452" y="4874642"/>
            <a:ext cx="731520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观察手动建立表达式树过程，总结次序规律，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发现和产生后缀式类似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表达式树的后序遍历即后缀式。</a:t>
            </a:r>
          </a:p>
        </p:txBody>
      </p:sp>
    </p:spTree>
    <p:extLst>
      <p:ext uri="{BB962C8B-B14F-4D97-AF65-F5344CB8AC3E}">
        <p14:creationId xmlns:p14="http://schemas.microsoft.com/office/powerpoint/2010/main" val="14564978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02487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可以借助栈来完成。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为简化</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操作符为四则运算，操作数是一位的数字。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结点结构</a:t>
            </a:r>
            <a:r>
              <a:rPr lang="en-US" altLang="zh-CN" sz="2800" b="0" dirty="0">
                <a:ea typeface="华文楷体" panose="02010600040101010101" pitchFamily="2" charset="-122"/>
                <a:cs typeface="Times New Roman" panose="02020603050405020304" pitchFamily="18" charset="0"/>
              </a:rPr>
              <a:t>Node</a:t>
            </a:r>
            <a:r>
              <a:rPr lang="zh-CN" altLang="zh-CN" sz="2800" b="0" dirty="0">
                <a:ea typeface="华文楷体" panose="02010600040101010101" pitchFamily="2" charset="-122"/>
                <a:cs typeface="Times New Roman" panose="02020603050405020304" pitchFamily="18" charset="0"/>
              </a:rPr>
              <a:t>，含有三个字段</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设置两个栈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字符栈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存储操作符</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操作符栈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指针栈</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存储子树的根结点地址</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子树栈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416653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70777" y="2341659"/>
            <a:ext cx="10061050" cy="3959750"/>
          </a:xfrm>
          <a:prstGeom prst="rect">
            <a:avLst/>
          </a:prstGeom>
          <a:noFill/>
          <a:ln>
            <a:noFill/>
          </a:ln>
        </p:spPr>
      </p:pic>
    </p:spTree>
    <p:extLst>
      <p:ext uri="{BB962C8B-B14F-4D97-AF65-F5344CB8AC3E}">
        <p14:creationId xmlns:p14="http://schemas.microsoft.com/office/powerpoint/2010/main" val="632896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341460" y="2295524"/>
            <a:ext cx="10935514" cy="3619501"/>
          </a:xfrm>
          <a:prstGeom prst="rect">
            <a:avLst/>
          </a:prstGeom>
        </p:spPr>
      </p:pic>
    </p:spTree>
    <p:extLst>
      <p:ext uri="{BB962C8B-B14F-4D97-AF65-F5344CB8AC3E}">
        <p14:creationId xmlns:p14="http://schemas.microsoft.com/office/powerpoint/2010/main" val="39838168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733" y="2363227"/>
            <a:ext cx="10175875" cy="3719521"/>
          </a:xfrm>
          <a:prstGeom prst="rect">
            <a:avLst/>
          </a:prstGeom>
          <a:noFill/>
          <a:ln>
            <a:noFill/>
          </a:ln>
        </p:spPr>
      </p:pic>
    </p:spTree>
    <p:extLst>
      <p:ext uri="{BB962C8B-B14F-4D97-AF65-F5344CB8AC3E}">
        <p14:creationId xmlns:p14="http://schemas.microsoft.com/office/powerpoint/2010/main" val="2956466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988226" y="2562009"/>
            <a:ext cx="5062469" cy="3201146"/>
          </a:xfrm>
          <a:prstGeom prst="rect">
            <a:avLst/>
          </a:prstGeom>
          <a:noFill/>
          <a:ln>
            <a:noFill/>
          </a:ln>
        </p:spPr>
      </p:pic>
    </p:spTree>
    <p:extLst>
      <p:ext uri="{BB962C8B-B14F-4D97-AF65-F5344CB8AC3E}">
        <p14:creationId xmlns:p14="http://schemas.microsoft.com/office/powerpoint/2010/main" val="5492066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1283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从左向右逐个读取字符串形式的表达式时：</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dirty="0">
                <a:ea typeface="华文楷体" panose="02010600040101010101" pitchFamily="2" charset="-122"/>
                <a:cs typeface="Times New Roman" panose="02020603050405020304" pitchFamily="18" charset="0"/>
              </a:rPr>
              <a:t>数字，创建一个结点，把结点当作子树的根，且将其地址压入子树栈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如果读入的是左括号，直接将它压入操作符栈；</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如果读入的是右括号，反复弹操作符栈，</a:t>
            </a:r>
            <a:r>
              <a:rPr lang="zh-CN" altLang="en-US" sz="2800" b="0" dirty="0">
                <a:ea typeface="华文楷体" panose="02010600040101010101" pitchFamily="2" charset="-122"/>
                <a:cs typeface="Times New Roman" panose="02020603050405020304" pitchFamily="18" charset="0"/>
              </a:rPr>
              <a:t>直到</a:t>
            </a:r>
            <a:r>
              <a:rPr lang="zh-CN" altLang="zh-CN" sz="2800" b="0" dirty="0">
                <a:ea typeface="华文楷体" panose="02010600040101010101" pitchFamily="2" charset="-122"/>
                <a:cs typeface="Times New Roman" panose="02020603050405020304" pitchFamily="18" charset="0"/>
              </a:rPr>
              <a:t>弹出的是左括号为止；</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如果读入的是四则运算操作符之一，反复和操作符栈顶元素比优先级，不比栈顶操作符优先级高时，将操作符栈顶元素弹出，直到栈顶元素优先级比读入的操作符</a:t>
            </a:r>
            <a:r>
              <a:rPr lang="zh-CN" altLang="en-US" sz="2800" b="0" dirty="0">
                <a:ea typeface="华文楷体" panose="02010600040101010101" pitchFamily="2" charset="-122"/>
                <a:cs typeface="Times New Roman" panose="02020603050405020304" pitchFamily="18" charset="0"/>
              </a:rPr>
              <a:t>低</a:t>
            </a:r>
            <a:r>
              <a:rPr lang="zh-CN" altLang="zh-CN" sz="2800" b="0" dirty="0">
                <a:ea typeface="华文楷体" panose="02010600040101010101" pitchFamily="2" charset="-122"/>
                <a:cs typeface="Times New Roman" panose="02020603050405020304" pitchFamily="18" charset="0"/>
              </a:rPr>
              <a:t>时，将读入的操作符压栈。特别注意：左括号在栈中时，优先级视为最</a:t>
            </a:r>
            <a:r>
              <a:rPr lang="zh-CN" altLang="en-US" sz="2800" b="0" dirty="0">
                <a:ea typeface="华文楷体" panose="02010600040101010101" pitchFamily="2" charset="-122"/>
                <a:cs typeface="Times New Roman" panose="02020603050405020304" pitchFamily="18" charset="0"/>
              </a:rPr>
              <a:t>低；左括号即将进站时，优先级视为最高。</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算法思路总结：和后缀式的建立逻辑一致</a:t>
            </a:r>
          </a:p>
        </p:txBody>
      </p:sp>
    </p:spTree>
    <p:extLst>
      <p:ext uri="{BB962C8B-B14F-4D97-AF65-F5344CB8AC3E}">
        <p14:creationId xmlns:p14="http://schemas.microsoft.com/office/powerpoint/2010/main" val="300838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32714"/>
          </a:xfrm>
        </p:spPr>
        <p:txBody>
          <a:bodyPr>
            <a:noAutofit/>
          </a:bodyPr>
          <a:lstStyle/>
          <a:p>
            <a:pPr marL="457200" indent="-457200">
              <a:buFont typeface="+mj-lt"/>
              <a:buAutoNum type="arabicPeriod" startAt="5"/>
            </a:pPr>
            <a:r>
              <a:rPr lang="zh-CN" altLang="zh-CN" sz="2800" b="0" dirty="0">
                <a:ea typeface="华文楷体" panose="02010600040101010101" pitchFamily="2" charset="-122"/>
                <a:cs typeface="Times New Roman" panose="02020603050405020304" pitchFamily="18" charset="0"/>
              </a:rPr>
              <a:t>当表达式字符串全部读入后，继续将操作符栈中操作符弹出</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直到栈空。最后，子树栈中仅有的一个结点地址就是表达式树的根结点地址。</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startAt="5"/>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dirty="0">
                <a:ea typeface="华文楷体" panose="02010600040101010101" pitchFamily="2" charset="-122"/>
                <a:cs typeface="Times New Roman" panose="02020603050405020304" pitchFamily="18" charset="0"/>
              </a:rPr>
              <a:t>以上操作中，</a:t>
            </a:r>
            <a:r>
              <a:rPr lang="zh-CN" altLang="zh-CN" sz="2800" dirty="0">
                <a:ea typeface="华文楷体" panose="02010600040101010101" pitchFamily="2" charset="-122"/>
                <a:cs typeface="Times New Roman" panose="02020603050405020304" pitchFamily="18" charset="0"/>
              </a:rPr>
              <a:t>每弹出一个操作符（除左括号），将它作为结点</a:t>
            </a:r>
            <a:r>
              <a:rPr lang="en-US" altLang="zh-CN" sz="2800" dirty="0">
                <a:ea typeface="华文楷体" panose="02010600040101010101" pitchFamily="2" charset="-122"/>
                <a:cs typeface="Times New Roman" panose="02020603050405020304" pitchFamily="18" charset="0"/>
              </a:rPr>
              <a:t>data</a:t>
            </a:r>
            <a:r>
              <a:rPr lang="zh-CN" altLang="zh-CN" sz="2800" dirty="0">
                <a:ea typeface="华文楷体" panose="02010600040101010101" pitchFamily="2" charset="-122"/>
                <a:cs typeface="Times New Roman" panose="02020603050405020304" pitchFamily="18" charset="0"/>
              </a:rPr>
              <a:t>，创建一个新的结点，之后从子树栈中弹出两个元素即两个子树的根作为新结点的左右子，最后将新结点地址作为新构成的子树的根地址压入子树栈。</a:t>
            </a:r>
            <a:endParaRPr lang="en-US" altLang="zh-CN" sz="2800" b="0" dirty="0">
              <a:ea typeface="华文楷体" panose="02010600040101010101" pitchFamily="2" charset="-122"/>
              <a:cs typeface="Times New Roman" panose="02020603050405020304" pitchFamily="18" charset="0"/>
            </a:endParaRPr>
          </a:p>
          <a:p>
            <a:pPr marL="457200" indent="0">
              <a:buNone/>
            </a:pPr>
            <a:endParaRPr lang="zh-CN" altLang="zh-CN" sz="2800" b="0" dirty="0">
              <a:latin typeface="华文楷体" panose="02010600040101010101" pitchFamily="2" charset="-122"/>
              <a:ea typeface="华文楷体" panose="02010600040101010101" pitchFamily="2" charset="-122"/>
            </a:endParaRPr>
          </a:p>
          <a:p>
            <a:pPr marL="457200" indent="0">
              <a:buNone/>
            </a:pPr>
            <a:endParaRPr lang="en-US" altLang="zh-CN" sz="3200" b="0" dirty="0"/>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a:t>
            </a:r>
          </a:p>
        </p:txBody>
      </p:sp>
    </p:spTree>
    <p:extLst>
      <p:ext uri="{BB962C8B-B14F-4D97-AF65-F5344CB8AC3E}">
        <p14:creationId xmlns:p14="http://schemas.microsoft.com/office/powerpoint/2010/main" val="17557448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priOver</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ch1,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比较操作符优先级的函数</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为新读入操作符，</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为操作符栈栈顶操作符</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当</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优先级比</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高，函数返回</a:t>
            </a:r>
            <a:r>
              <a:rPr lang="en-US" altLang="zh-CN" b="0" dirty="0">
                <a:ea typeface="华文楷体" panose="02010600040101010101" pitchFamily="2" charset="-122"/>
                <a:cs typeface="Times New Roman" panose="02020603050405020304" pitchFamily="18" charset="0"/>
              </a:rPr>
              <a:t>1; </a:t>
            </a:r>
            <a:r>
              <a:rPr lang="zh-CN" altLang="zh-CN" b="0" dirty="0">
                <a:solidFill>
                  <a:srgbClr val="FF0000"/>
                </a:solidFill>
                <a:ea typeface="华文楷体" panose="02010600040101010101" pitchFamily="2" charset="-122"/>
                <a:cs typeface="Times New Roman" panose="02020603050405020304" pitchFamily="18" charset="0"/>
              </a:rPr>
              <a:t>低</a:t>
            </a:r>
            <a:r>
              <a:rPr lang="zh-CN" altLang="en-US" b="0" dirty="0">
                <a:solidFill>
                  <a:srgbClr val="FF0000"/>
                </a:solidFill>
                <a:ea typeface="华文楷体" panose="02010600040101010101" pitchFamily="2" charset="-122"/>
                <a:cs typeface="Times New Roman" panose="02020603050405020304" pitchFamily="18" charset="0"/>
              </a:rPr>
              <a:t>或相同时</a:t>
            </a:r>
            <a:r>
              <a:rPr lang="zh-CN" altLang="zh-CN" b="0" dirty="0">
                <a:solidFill>
                  <a:srgbClr val="FF0000"/>
                </a:solidFill>
                <a:ea typeface="华文楷体" panose="02010600040101010101" pitchFamily="2" charset="-122"/>
                <a:cs typeface="Times New Roman" panose="02020603050405020304" pitchFamily="18" charset="0"/>
              </a:rPr>
              <a:t>返回</a:t>
            </a:r>
            <a:r>
              <a:rPr lang="en-US" altLang="zh-CN" b="0" dirty="0">
                <a:solidFill>
                  <a:srgbClr val="FF0000"/>
                </a:solidFill>
                <a:ea typeface="华文楷体" panose="02010600040101010101" pitchFamily="2" charset="-122"/>
                <a:cs typeface="Times New Roman" panose="02020603050405020304" pitchFamily="18" charset="0"/>
              </a:rPr>
              <a:t>-1</a:t>
            </a:r>
            <a:r>
              <a:rPr lang="zh-CN" altLang="zh-CN" b="0" dirty="0">
                <a:solidFill>
                  <a:srgbClr val="FF0000"/>
                </a:solidFill>
                <a:ea typeface="华文楷体" panose="02010600040101010101" pitchFamily="2" charset="-122"/>
                <a:cs typeface="Times New Roman" panose="02020603050405020304" pitchFamily="18" charset="0"/>
              </a:rPr>
              <a:t>；</a:t>
            </a:r>
            <a:r>
              <a:rPr lang="zh-CN" altLang="en-US" b="0" dirty="0">
                <a:solidFill>
                  <a:srgbClr val="FF0000"/>
                </a:solidFill>
                <a:ea typeface="华文楷体" panose="02010600040101010101" pitchFamily="2" charset="-122"/>
                <a:cs typeface="Times New Roman" panose="02020603050405020304" pitchFamily="18" charset="0"/>
              </a:rPr>
              <a:t>右、左括号时返回</a:t>
            </a:r>
            <a:r>
              <a:rPr lang="en-US" altLang="zh-CN" b="0" dirty="0">
                <a:solidFill>
                  <a:srgbClr val="FF0000"/>
                </a:solidFill>
                <a:ea typeface="华文楷体" panose="02010600040101010101" pitchFamily="2" charset="-122"/>
                <a:cs typeface="Times New Roman" panose="02020603050405020304" pitchFamily="18" charset="0"/>
              </a:rPr>
              <a:t>0</a:t>
            </a:r>
            <a:r>
              <a:rPr lang="zh-CN" altLang="en-US" b="0" dirty="0">
                <a:solidFill>
                  <a:srgbClr val="FF0000"/>
                </a:solidFill>
                <a:ea typeface="华文楷体" panose="02010600040101010101" pitchFamily="2" charset="-122"/>
                <a:cs typeface="Times New Roman" panose="02020603050405020304" pitchFamily="18" charset="0"/>
              </a:rPr>
              <a:t>。</a:t>
            </a:r>
            <a:endParaRPr lang="zh-CN" altLang="zh-CN" b="0" dirty="0">
              <a:solidFill>
                <a:srgbClr val="FF0000"/>
              </a:solidFill>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switch (ch1)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case '(': return 1; //</a:t>
            </a:r>
            <a:r>
              <a:rPr lang="zh-CN" altLang="zh-CN" b="0" dirty="0">
                <a:ea typeface="华文楷体" panose="02010600040101010101" pitchFamily="2" charset="-122"/>
                <a:cs typeface="Times New Roman" panose="02020603050405020304" pitchFamily="18" charset="0"/>
              </a:rPr>
              <a:t>左括号优先级在栈外是最高</a:t>
            </a:r>
          </a:p>
          <a:p>
            <a:pPr marL="0" indent="0">
              <a:buNone/>
            </a:pPr>
            <a:r>
              <a:rPr lang="en-US" altLang="zh-CN" b="0" dirty="0">
                <a:ea typeface="华文楷体" panose="02010600040101010101" pitchFamily="2" charset="-122"/>
                <a:cs typeface="Times New Roman" panose="02020603050405020304" pitchFamily="18" charset="0"/>
              </a:rPr>
              <a:t>        case ')': if (ch2!='(')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右括号和栈顶四则运算操作符比，总是优先级最低</a:t>
            </a:r>
          </a:p>
          <a:p>
            <a:pPr marL="0" indent="0">
              <a:buNone/>
            </a:pPr>
            <a:r>
              <a:rPr lang="en-US" altLang="zh-CN" b="0" dirty="0">
                <a:ea typeface="华文楷体" panose="02010600040101010101" pitchFamily="2" charset="-122"/>
                <a:cs typeface="Times New Roman" panose="02020603050405020304" pitchFamily="18" charset="0"/>
              </a:rPr>
              <a:t>                    else return 0; //</a:t>
            </a:r>
            <a:r>
              <a:rPr lang="zh-CN" altLang="zh-CN" b="0" dirty="0">
                <a:ea typeface="华文楷体" panose="02010600040101010101" pitchFamily="2" charset="-122"/>
                <a:cs typeface="Times New Roman" panose="02020603050405020304" pitchFamily="18" charset="0"/>
              </a:rPr>
              <a:t>右括号和栈顶的左括号比，优先级一样</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6301408" y="1421771"/>
            <a:ext cx="4750904"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cs typeface="+mj-cs"/>
              </a:rPr>
              <a:t>思考：一定要用成员函数吗？</a:t>
            </a:r>
          </a:p>
        </p:txBody>
      </p:sp>
    </p:spTree>
    <p:extLst>
      <p:ext uri="{BB962C8B-B14F-4D97-AF65-F5344CB8AC3E}">
        <p14:creationId xmlns:p14="http://schemas.microsoft.com/office/powerpoint/2010/main" val="29932435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if ((ch2=='*') || (ch2=='/')) return -1; //</a:t>
            </a:r>
            <a:r>
              <a:rPr lang="zh-CN" altLang="zh-CN" b="0" dirty="0">
                <a:ea typeface="华文楷体" panose="02010600040101010101" pitchFamily="2" charset="-122"/>
                <a:cs typeface="Times New Roman" panose="02020603050405020304" pitchFamily="18" charset="0"/>
              </a:rPr>
              <a:t>相同运算，栈中优先级高</a:t>
            </a:r>
          </a:p>
          <a:p>
            <a:pPr marL="0" indent="0">
              <a:buNone/>
            </a:pPr>
            <a:r>
              <a:rPr lang="en-US" altLang="zh-CN" b="0" dirty="0">
                <a:ea typeface="华文楷体" panose="02010600040101010101" pitchFamily="2" charset="-122"/>
                <a:cs typeface="Times New Roman" panose="02020603050405020304" pitchFamily="18" charset="0"/>
              </a:rPr>
              <a:t>                    else return 1; //</a:t>
            </a:r>
            <a:r>
              <a:rPr lang="zh-CN" altLang="zh-CN" b="0" dirty="0">
                <a:ea typeface="华文楷体" panose="02010600040101010101" pitchFamily="2" charset="-122"/>
                <a:cs typeface="Times New Roman" panose="02020603050405020304" pitchFamily="18" charset="0"/>
              </a:rPr>
              <a:t>只要栈顶不是乘除，优先级肯定比栈顶操作符高</a:t>
            </a:r>
          </a:p>
          <a:p>
            <a:pPr marL="0" indent="0">
              <a:buNone/>
            </a:pPr>
            <a:r>
              <a:rPr lang="en-US" altLang="zh-CN" b="0" dirty="0">
                <a:ea typeface="华文楷体" panose="02010600040101010101" pitchFamily="2" charset="-122"/>
                <a:cs typeface="Times New Roman" panose="02020603050405020304" pitchFamily="18" charset="0"/>
              </a:rPr>
              <a:t>        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a:t>
            </a:r>
            <a:r>
              <a:rPr lang="zh-CN" altLang="zh-CN" b="0" dirty="0">
                <a:ea typeface="华文楷体" panose="02010600040101010101" pitchFamily="2" charset="-122"/>
                <a:cs typeface="Times New Roman" panose="02020603050405020304" pitchFamily="18" charset="0"/>
              </a:rPr>
              <a:t>只要栈顶不是</a:t>
            </a:r>
            <a:r>
              <a:rPr lang="en-US" altLang="zh-CN" b="0" dirty="0">
                <a:ea typeface="华文楷体" panose="02010600040101010101" pitchFamily="2" charset="-122"/>
                <a:cs typeface="Times New Roman" panose="02020603050405020304" pitchFamily="18" charset="0"/>
              </a:rPr>
              <a:t>hash</a:t>
            </a:r>
            <a:r>
              <a:rPr lang="zh-CN" altLang="zh-CN" b="0" dirty="0">
                <a:ea typeface="华文楷体" panose="02010600040101010101" pitchFamily="2" charset="-122"/>
                <a:cs typeface="Times New Roman" panose="02020603050405020304" pitchFamily="18" charset="0"/>
              </a:rPr>
              <a:t>和左括号，都比栈顶优先级高</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((ch2 =='#')||(ch2 == '('))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48347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highlight>
                  <a:srgbClr val="FFFF00"/>
                </a:highlight>
                <a:ea typeface="华文楷体" pitchFamily="2" charset="-122"/>
                <a:cs typeface="Times New Roman" panose="02020603050405020304" pitchFamily="18" charset="0"/>
              </a:rPr>
              <a:t>性质</a:t>
            </a:r>
            <a:r>
              <a:rPr lang="en-US" altLang="zh-CN" sz="2600" dirty="0">
                <a:highlight>
                  <a:srgbClr val="FFFF00"/>
                </a:highlight>
                <a:ea typeface="华文楷体" pitchFamily="2" charset="-122"/>
                <a:cs typeface="Times New Roman" panose="02020603050405020304" pitchFamily="18" charset="0"/>
              </a:rPr>
              <a:t>5</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如果对一棵有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个结点的完全二叉树中的所有结点按层次自上而下、每一层自左而右依次对其编号。若根结点的编号为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，则编号为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，有以下性质：</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）如果</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，该结点是二叉树的根结点；如果</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&gt;1</a:t>
            </a:r>
            <a:r>
              <a:rPr lang="zh-CN" altLang="zh-CN" sz="2600" b="0" dirty="0">
                <a:ea typeface="华文楷体" pitchFamily="2" charset="-122"/>
                <a:cs typeface="Times New Roman" panose="02020603050405020304" pitchFamily="18" charset="0"/>
              </a:rPr>
              <a:t>，其父亲结点的编号为</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 &gt; 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的结点无左儿子；否则，其左儿子的编号为</a:t>
            </a:r>
            <a:r>
              <a:rPr lang="en-US" altLang="zh-CN" sz="2600" b="0" dirty="0">
                <a:ea typeface="华文楷体" pitchFamily="2" charset="-122"/>
                <a:cs typeface="Times New Roman" panose="02020603050405020304" pitchFamily="18" charset="0"/>
              </a:rPr>
              <a:t>2i</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2i+1&gt;n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的结点无右儿子；否则，其右儿子的编号为</a:t>
            </a:r>
            <a:r>
              <a:rPr lang="en-US" altLang="zh-CN" sz="2600" b="0" dirty="0">
                <a:ea typeface="华文楷体" pitchFamily="2" charset="-122"/>
                <a:cs typeface="Times New Roman" panose="02020603050405020304" pitchFamily="18" charset="0"/>
              </a:rPr>
              <a:t>2i+1</a:t>
            </a:r>
            <a:r>
              <a:rPr lang="zh-CN" altLang="zh-CN" sz="2600" b="0" dirty="0">
                <a:ea typeface="华文楷体"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1315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5" y="635482"/>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根据一个表达式字符串建立表达式树</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子树栈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hash =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(hash);</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4"/>
            <a:ext cx="560567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&gt;='0')&amp;&amp;(*</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&lt;='9'))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读入数字</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读入操作符（包括括号）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4747976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82748"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2" y="757855"/>
            <a:ext cx="6182139"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栈顶所有比新读入操作符优先级</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高的弹出来处理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栈顶出栈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构建新操作数结点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新操作数压栈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82748" y="1404186"/>
            <a:ext cx="5605670" cy="4524315"/>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当前</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栈顶不比新读入的操作符</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优先级高</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优先级一样，即分别为右左括号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左括号弹出扔掉即可。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操作符比新读入的操作符优先级低，</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新读入操作符直接压栈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03471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22" y="1236463"/>
            <a:ext cx="6182139"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栈中所有操作符弹空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2954655"/>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操作数栈</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中剩余的唯一的</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元素即二叉树的根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root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812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84888" cy="3607429"/>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可以用一个操作数栈，然后根据后序遍历“左右根”的思路完成。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后序遍历中，当访问到数字时，将它压入操作数栈；当访问到操作符时，两次弹出操作数栈作为操作数进行对应的运算，结果压入操作数栈。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反复如此，直到表达式树后序遍历完毕。</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根据表达式树计算</a:t>
            </a:r>
            <a:r>
              <a:rPr lang="zh-CN" altLang="zh-CN" dirty="0">
                <a:latin typeface="华文楷体" panose="02010600040101010101" pitchFamily="2" charset="-122"/>
                <a:ea typeface="华文楷体" panose="02010600040101010101" pitchFamily="2" charset="-122"/>
              </a:rPr>
              <a:t>表达式的</a:t>
            </a:r>
            <a:r>
              <a:rPr lang="zh-CN" altLang="en-US" dirty="0">
                <a:latin typeface="华文楷体" panose="02010600040101010101" pitchFamily="2" charset="-122"/>
                <a:ea typeface="华文楷体" panose="02010600040101010101" pitchFamily="2" charset="-122"/>
              </a:rPr>
              <a:t>值：</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83894" y="3334965"/>
            <a:ext cx="3003206" cy="3094410"/>
          </a:xfrm>
          <a:prstGeom prst="rect">
            <a:avLst/>
          </a:prstGeom>
          <a:noFill/>
          <a:ln>
            <a:noFill/>
          </a:ln>
        </p:spPr>
      </p:pic>
    </p:spTree>
    <p:extLst>
      <p:ext uri="{BB962C8B-B14F-4D97-AF65-F5344CB8AC3E}">
        <p14:creationId xmlns:p14="http://schemas.microsoft.com/office/powerpoint/2010/main" val="23951548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82956" y="1877640"/>
            <a:ext cx="3670991" cy="362863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645908" y="668018"/>
            <a:ext cx="7062388" cy="3023941"/>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4645908" y="3796748"/>
            <a:ext cx="7400318" cy="2763078"/>
          </a:xfrm>
          <a:prstGeom prst="rect">
            <a:avLst/>
          </a:prstGeom>
          <a:noFill/>
          <a:ln>
            <a:noFill/>
          </a:ln>
        </p:spPr>
      </p:pic>
    </p:spTree>
    <p:extLst>
      <p:ext uri="{BB962C8B-B14F-4D97-AF65-F5344CB8AC3E}">
        <p14:creationId xmlns:p14="http://schemas.microsoft.com/office/powerpoint/2010/main" val="2675623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4" y="1371480"/>
            <a:ext cx="6182139" cy="4801314"/>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用后序遍历方法计算一个表达式树的值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calExpTree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后序遍历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(!root) return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*&gt; 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s2;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4062651"/>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zero=0, one=1, two=2;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flag,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num1, num2;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s1.push(root);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 (!s1.isEmpty())</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flag = s2.top(); s2.pop();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p = s1.top();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switch(flag)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p:txBody>
      </p:sp>
      <p:sp>
        <p:nvSpPr>
          <p:cNvPr id="6" name="Rectangle 2"/>
          <p:cNvSpPr>
            <a:spLocks noGrp="1" noRot="1" noChangeArrowheads="1"/>
          </p:cNvSpPr>
          <p:nvPr>
            <p:ph type="title"/>
          </p:nvPr>
        </p:nvSpPr>
        <p:spPr>
          <a:xfrm>
            <a:off x="239584" y="79729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计算</a:t>
            </a:r>
            <a:r>
              <a:rPr lang="zh-CN" altLang="zh-CN" dirty="0">
                <a:latin typeface="华文楷体" panose="02010600040101010101" pitchFamily="2" charset="-122"/>
                <a:ea typeface="华文楷体" panose="02010600040101010101" pitchFamily="2" charset="-122"/>
              </a:rPr>
              <a:t>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3593084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2156" y="1194639"/>
            <a:ext cx="5724939" cy="4431983"/>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访问结点时，开始处理：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见数字压数字栈，见操作符弹</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两数字计算，计算结果压数字栈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((p-&gt;data&gt;='0')&amp;&amp;(p-&gt;data&lt;='9'))</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p-&gt;data-'0';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36364" y="1194639"/>
            <a:ext cx="6155636"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else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   num2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num1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 (p-&gt;data)</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366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063" y="1009973"/>
            <a:ext cx="5274364" cy="5539978"/>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case 1:   s2.push(two);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0:   s2.push(one);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036364" y="1817731"/>
            <a:ext cx="6155636" cy="295465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//get the result of the expression tree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498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表达式树</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与后缀式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10866" y="1528957"/>
            <a:ext cx="5033343" cy="4653182"/>
          </a:xfrm>
          <a:prstGeom prst="rect">
            <a:avLst/>
          </a:prstGeom>
          <a:noFill/>
          <a:ln>
            <a:noFill/>
          </a:ln>
        </p:spPr>
      </p:pic>
      <p:sp>
        <p:nvSpPr>
          <p:cNvPr id="3" name="文本框 2"/>
          <p:cNvSpPr txBox="1"/>
          <p:nvPr/>
        </p:nvSpPr>
        <p:spPr>
          <a:xfrm>
            <a:off x="6327913" y="3163050"/>
            <a:ext cx="5042452" cy="1384995"/>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该表达式树的后序遍历为：</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6</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u="sng"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8 4 - </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这正好是该表达式的后缀形式</a:t>
            </a:r>
          </a:p>
        </p:txBody>
      </p:sp>
    </p:spTree>
    <p:extLst>
      <p:ext uri="{BB962C8B-B14F-4D97-AF65-F5344CB8AC3E}">
        <p14:creationId xmlns:p14="http://schemas.microsoft.com/office/powerpoint/2010/main" val="1170615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586837" cy="574183"/>
          </a:xfrm>
        </p:spPr>
        <p:txBody>
          <a:bodyPr>
            <a:normAutofit/>
          </a:bodyPr>
          <a:lstStyle/>
          <a:p>
            <a:pPr marL="838200" indent="-838200">
              <a:defRPr/>
            </a:pP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思考：如何根据以下的</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树构建表达式？</a:t>
            </a:r>
          </a:p>
        </p:txBody>
      </p:sp>
      <p:pic>
        <p:nvPicPr>
          <p:cNvPr id="4" name="图片 3">
            <a:extLst>
              <a:ext uri="{FF2B5EF4-FFF2-40B4-BE49-F238E27FC236}">
                <a16:creationId xmlns:a16="http://schemas.microsoft.com/office/drawing/2014/main" id="{4B5AFAAA-A855-BD18-49D9-8D51C0CA39D3}"/>
              </a:ext>
            </a:extLst>
          </p:cNvPr>
          <p:cNvPicPr>
            <a:picLocks noChangeAspect="1"/>
          </p:cNvPicPr>
          <p:nvPr/>
        </p:nvPicPr>
        <p:blipFill>
          <a:blip r:embed="rId3"/>
          <a:stretch>
            <a:fillRect/>
          </a:stretch>
        </p:blipFill>
        <p:spPr>
          <a:xfrm>
            <a:off x="1210260" y="1855101"/>
            <a:ext cx="3606985" cy="3784795"/>
          </a:xfrm>
          <a:prstGeom prst="rect">
            <a:avLst/>
          </a:prstGeom>
        </p:spPr>
      </p:pic>
      <p:sp>
        <p:nvSpPr>
          <p:cNvPr id="5" name="文本框 4">
            <a:extLst>
              <a:ext uri="{FF2B5EF4-FFF2-40B4-BE49-F238E27FC236}">
                <a16:creationId xmlns:a16="http://schemas.microsoft.com/office/drawing/2014/main" id="{5C24D159-1A3E-9BD9-05FC-CE4EAB231C56}"/>
              </a:ext>
            </a:extLst>
          </p:cNvPr>
          <p:cNvSpPr txBox="1"/>
          <p:nvPr/>
        </p:nvSpPr>
        <p:spPr>
          <a:xfrm>
            <a:off x="6626831" y="3061699"/>
            <a:ext cx="4551452" cy="584775"/>
          </a:xfrm>
          <a:prstGeom prst="rect">
            <a:avLst/>
          </a:prstGeom>
          <a:noFill/>
        </p:spPr>
        <p:txBody>
          <a:bodyPr wrap="square" rtlCol="0">
            <a:spAutoFit/>
          </a:bodyPr>
          <a:lstStyle/>
          <a:p>
            <a:r>
              <a:rPr lang="en-US" altLang="zh-CN" sz="32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7*(5-2)-8/2</a:t>
            </a:r>
            <a:endParaRPr lang="zh-CN" altLang="en-US" sz="3200" dirty="0">
              <a:solidFill>
                <a:schemeClr val="accent1"/>
              </a:solidFill>
            </a:endParaRPr>
          </a:p>
        </p:txBody>
      </p:sp>
    </p:spTree>
    <p:extLst>
      <p:ext uri="{BB962C8B-B14F-4D97-AF65-F5344CB8AC3E}">
        <p14:creationId xmlns:p14="http://schemas.microsoft.com/office/powerpoint/2010/main" val="2556520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5871FD-94F0-7D15-ED9E-D146623E7004}"/>
              </a:ext>
            </a:extLst>
          </p:cNvPr>
          <p:cNvPicPr>
            <a:picLocks noChangeAspect="1"/>
          </p:cNvPicPr>
          <p:nvPr/>
        </p:nvPicPr>
        <p:blipFill>
          <a:blip r:embed="rId2"/>
          <a:stretch>
            <a:fillRect/>
          </a:stretch>
        </p:blipFill>
        <p:spPr>
          <a:xfrm>
            <a:off x="0" y="1114385"/>
            <a:ext cx="12092597" cy="5312224"/>
          </a:xfrm>
          <a:prstGeom prst="rect">
            <a:avLst/>
          </a:prstGeom>
        </p:spPr>
      </p:pic>
    </p:spTree>
    <p:extLst>
      <p:ext uri="{BB962C8B-B14F-4D97-AF65-F5344CB8AC3E}">
        <p14:creationId xmlns:p14="http://schemas.microsoft.com/office/powerpoint/2010/main" val="23738330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等价关系 *</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9782847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a:t>
            </a:r>
          </a:p>
        </p:txBody>
      </p:sp>
      <mc:AlternateContent xmlns:mc="http://schemas.openxmlformats.org/markup-compatibility/2006" xmlns:a14="http://schemas.microsoft.com/office/drawing/2010/main">
        <mc:Choice Requires="a14">
          <p:sp>
            <p:nvSpPr>
              <p:cNvPr id="2" name="文本框 1"/>
              <p:cNvSpPr txBox="1"/>
              <p:nvPr/>
            </p:nvSpPr>
            <p:spPr>
              <a:xfrm>
                <a:off x="210831" y="1515134"/>
                <a:ext cx="11981169" cy="4031873"/>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假设有一个集合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上的关系</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S</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x1Rx2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为真或者假</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且满足以下性质：</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自反性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S</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对称性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2, </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如果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为真，必有</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传递性</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32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en-US" sz="3200">
                        <a:latin typeface="Cambria Math" panose="02040503050406030204" pitchFamily="18" charset="0"/>
                        <a:ea typeface="华文楷体" panose="02010600040101010101" pitchFamily="2" charset="-122"/>
                        <a:cs typeface="Times New Roman" panose="02020603050405020304" pitchFamily="18" charset="0"/>
                      </a:rPr>
                      <m:t>如</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果</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为真且</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为真，则</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3200">
                        <a:latin typeface="Cambria Math" panose="02040503050406030204" pitchFamily="18" charset="0"/>
                        <a:ea typeface="华文楷体" panose="02010600040101010101" pitchFamily="2" charset="-122"/>
                        <a:cs typeface="Times New Roman" panose="02020603050405020304" pitchFamily="18" charset="0"/>
                      </a:rPr>
                      <m:t>Rx</m:t>
                    </m:r>
                    <m:r>
                      <a:rPr lang="en-US" altLang="zh-CN" sz="32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3200">
                        <a:latin typeface="Cambria Math" panose="02040503050406030204" pitchFamily="18" charset="0"/>
                        <a:ea typeface="华文楷体" panose="02010600040101010101" pitchFamily="2" charset="-122"/>
                        <a:cs typeface="Times New Roman" panose="02020603050405020304" pitchFamily="18" charset="0"/>
                      </a:rPr>
                      <m:t>为真</m:t>
                    </m:r>
                    <m:r>
                      <a:rPr lang="zh-CN" altLang="en-US" sz="3200" i="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endParaRPr lang="en-US" altLang="zh-CN" sz="3200" dirty="0">
                  <a:latin typeface="Cambria Math" panose="020405030504060302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称</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R</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是集合</m:t>
                      </m:r>
                      <m:r>
                        <m:rPr>
                          <m:nor/>
                        </m:rP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m:t>S</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上的</m:t>
                      </m:r>
                      <m:r>
                        <m:rPr>
                          <m:nor/>
                        </m:rP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m:t>等价关系</m:t>
                      </m:r>
                      <m:r>
                        <m:rPr>
                          <m:nor/>
                        </m:rP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m:t>。</m:t>
                      </m:r>
                    </m:oMath>
                  </m:oMathPara>
                </a14:m>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10831" y="1515134"/>
                <a:ext cx="11981169" cy="4031873"/>
              </a:xfrm>
              <a:prstGeom prst="rect">
                <a:avLst/>
              </a:prstGeom>
              <a:blipFill>
                <a:blip r:embed="rId3"/>
                <a:stretch>
                  <a:fillRect l="-1323" t="-2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36979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等价关系示例：</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班级作为一个集合，其中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同性别关系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班级中的任何两个同学，同性别关系要么是真要么是假。自反性：李力和自己是同性别的，即结果为真；对称性：李力和王强是同性别的，则王强和李力也是同性别的；传递性：李力和王强是同性别的，王强和刘平是同性别的，则李力和刘平也是同性别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一个装满彩色球的盒子，里面有赤、橙、黄、绿、青、蓝、紫</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种颜色的小球，盒中任意两个小球之间的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同色关系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就满足等价关系。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生活中常说的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等于关系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也是一个等价关系，小于关系不是一个等价关系，因为小于关系不满足对称性。</a:t>
            </a:r>
          </a:p>
        </p:txBody>
      </p:sp>
    </p:spTree>
    <p:extLst>
      <p:ext uri="{BB962C8B-B14F-4D97-AF65-F5344CB8AC3E}">
        <p14:creationId xmlns:p14="http://schemas.microsoft.com/office/powerpoint/2010/main" val="25285677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等价类：</a:t>
            </a:r>
          </a:p>
        </p:txBody>
      </p:sp>
      <mc:AlternateContent xmlns:mc="http://schemas.openxmlformats.org/markup-compatibility/2006" xmlns:a14="http://schemas.microsoft.com/office/drawing/2010/main">
        <mc:Choice Requires="a14">
          <p:sp>
            <p:nvSpPr>
              <p:cNvPr id="2" name="文本框 1"/>
              <p:cNvSpPr txBox="1"/>
              <p:nvPr/>
            </p:nvSpPr>
            <p:spPr>
              <a:xfrm>
                <a:off x="341460" y="1691325"/>
                <a:ext cx="11583062" cy="3108543"/>
              </a:xfrm>
              <a:prstGeom prst="rect">
                <a:avLst/>
              </a:prstGeom>
              <a:noFill/>
            </p:spPr>
            <p:txBody>
              <a:bodyPr wrap="square" rtlCol="0">
                <a:spAutoFit/>
              </a:bodyPr>
              <a:lstStyle/>
              <a:p>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S</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，其所属</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等价类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的一个子集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这个子集有这样的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a:rPr lang="zh-CN"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m:rPr>
                        <m:sty m:val="p"/>
                      </m:rPr>
                      <a:rPr lang="en-US" altLang="zh-CN" sz="2800">
                        <a:latin typeface="Cambria Math" panose="02040503050406030204" pitchFamily="18" charset="0"/>
                      </a:rPr>
                      <m:t>S</m:t>
                    </m:r>
                    <m:r>
                      <a:rPr lang="en-US" altLang="zh-CN" sz="2800">
                        <a:latin typeface="Cambria Math" panose="02040503050406030204" pitchFamily="18" charset="0"/>
                      </a:rPr>
                      <m:t>1</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，必有</a:t>
                </a:r>
                <a14:m>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Rx</m:t>
                    </m:r>
                    <m:r>
                      <a:rPr lang="en-US" altLang="zh-CN" sz="2800">
                        <a:latin typeface="Cambria Math" panose="02040503050406030204" pitchFamily="18" charset="0"/>
                      </a:rPr>
                      <m:t>2</m:t>
                    </m:r>
                    <m:r>
                      <a:rPr lang="zh-CN" altLang="zh-CN" sz="2800">
                        <a:latin typeface="Cambria Math" panose="02040503050406030204" pitchFamily="18" charset="0"/>
                      </a:rPr>
                      <m:t>为真</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例如：</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第一个例子中，男生集合和女生集合各是一个等价类，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第二个例子中，同种颜色的球构成的子集是一个等价类，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中颜色共有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91325"/>
                <a:ext cx="11583062" cy="3108543"/>
              </a:xfrm>
              <a:prstGeom prst="rect">
                <a:avLst/>
              </a:prstGeom>
              <a:blipFill>
                <a:blip r:embed="rId3"/>
                <a:stretch>
                  <a:fillRect l="-1053" t="-2353"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91481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不相交集：</a:t>
            </a: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9954"/>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的所有等价类形成了集合</a:t>
                </a:r>
                <a14:m>
                  <m:oMath xmlns:m="http://schemas.openxmlformats.org/officeDocument/2006/math">
                    <m:r>
                      <m:rPr>
                        <m:sty m:val="p"/>
                      </m:rPr>
                      <a:rPr lang="en-US" altLang="zh-CN" sz="2800">
                        <a:latin typeface="Cambria Math" panose="02040503050406030204" pitchFamily="18" charset="0"/>
                      </a:rPr>
                      <m:t>A</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𝑠</m:t>
                        </m:r>
                        <m:r>
                          <a:rPr lang="en-US" altLang="zh-CN" sz="2800">
                            <a:latin typeface="Cambria Math" panose="02040503050406030204" pitchFamily="18" charset="0"/>
                          </a:rPr>
                          <m:t>1,</m:t>
                        </m:r>
                        <m:r>
                          <a:rPr lang="en-US" altLang="zh-CN" sz="2800">
                            <a:latin typeface="Cambria Math" panose="02040503050406030204" pitchFamily="18" charset="0"/>
                          </a:rPr>
                          <m:t>𝑠</m:t>
                        </m:r>
                        <m:r>
                          <a:rPr lang="en-US" altLang="zh-CN" sz="2800">
                            <a:latin typeface="Cambria Math" panose="02040503050406030204" pitchFamily="18" charset="0"/>
                          </a:rPr>
                          <m:t>2,…</m:t>
                        </m:r>
                        <m:r>
                          <a:rPr lang="en-US" altLang="zh-CN" sz="2800">
                            <a:latin typeface="Cambria Math" panose="02040503050406030204" pitchFamily="18" charset="0"/>
                          </a:rPr>
                          <m:t>𝑠𝑚</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，显然有</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zh-CN" altLang="zh-CN" sz="2800">
                        <a:latin typeface="Cambria Math" panose="02040503050406030204" pitchFamily="18" charset="0"/>
                      </a:rPr>
                      <m:t>、</m:t>
                    </m:r>
                    <m:r>
                      <a:rPr lang="en-US" altLang="zh-CN" sz="2800">
                        <a:latin typeface="Cambria Math" panose="02040503050406030204" pitchFamily="18" charset="0"/>
                      </a:rPr>
                      <m:t> </m:t>
                    </m:r>
                    <m:r>
                      <m:rPr>
                        <m:sty m:val="p"/>
                      </m:rPr>
                      <a:rPr lang="en-US" altLang="zh-CN" sz="2800">
                        <a:latin typeface="Cambria Math" panose="02040503050406030204" pitchFamily="18" charset="0"/>
                      </a:rPr>
                      <m:t>sj</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sj</m:t>
                    </m:r>
                    <m:r>
                      <a:rPr lang="en-US" altLang="zh-CN" sz="2800">
                        <a:latin typeface="Cambria Math" panose="02040503050406030204" pitchFamily="18" charset="0"/>
                      </a:rPr>
                      <m:t>=∅, </m:t>
                    </m:r>
                    <m:nary>
                      <m:naryPr>
                        <m:chr m:val="⋃"/>
                        <m:limLoc m:val="undOvr"/>
                        <m:ctrlPr>
                          <a:rPr lang="zh-CN" altLang="zh-CN" sz="2800" i="1">
                            <a:latin typeface="Cambria Math" panose="02040503050406030204" pitchFamily="18" charset="0"/>
                          </a:rPr>
                        </m:ctrlPr>
                      </m:naryPr>
                      <m:sub>
                        <m:r>
                          <a:rPr lang="en-US" altLang="zh-CN" sz="2800">
                            <a:latin typeface="Cambria Math" panose="02040503050406030204" pitchFamily="18" charset="0"/>
                          </a:rPr>
                          <m:t>𝑖</m:t>
                        </m:r>
                        <m:r>
                          <a:rPr lang="en-US" altLang="zh-CN" sz="2800">
                            <a:latin typeface="Cambria Math" panose="02040503050406030204" pitchFamily="18" charset="0"/>
                          </a:rPr>
                          <m:t>=1</m:t>
                        </m:r>
                      </m:sub>
                      <m:sup>
                        <m:r>
                          <a:rPr lang="en-US" altLang="zh-CN" sz="2800">
                            <a:latin typeface="Cambria Math" panose="02040503050406030204" pitchFamily="18" charset="0"/>
                          </a:rPr>
                          <m:t>𝑚</m:t>
                        </m:r>
                      </m:sup>
                      <m:e>
                        <m:r>
                          <a:rPr lang="en-US" altLang="zh-CN" sz="2800">
                            <a:latin typeface="Cambria Math" panose="02040503050406030204" pitchFamily="18" charset="0"/>
                          </a:rPr>
                          <m:t>𝑠𝑖</m:t>
                        </m:r>
                      </m:e>
                    </m:nary>
                    <m:r>
                      <a:rPr lang="en-US" altLang="zh-CN" sz="2800">
                        <a:latin typeface="Cambria Math" panose="02040503050406030204" pitchFamily="18" charset="0"/>
                      </a:rPr>
                      <m:t>=</m:t>
                    </m:r>
                    <m:r>
                      <a:rPr lang="en-US" altLang="zh-CN" sz="2800">
                        <a:latin typeface="Cambria Math" panose="02040503050406030204" pitchFamily="18" charset="0"/>
                      </a:rPr>
                      <m:t>𝑆</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因此集合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的一个划分。划分中的每个子集即集合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中的各个元素</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，它们本身又是一个集合，</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不相交集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9954"/>
              </a:xfrm>
              <a:prstGeom prst="rect">
                <a:avLst/>
              </a:prstGeom>
              <a:blipFill>
                <a:blip r:embed="rId3"/>
                <a:stretch>
                  <a:fillRect l="-1053" t="-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3662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并查集：</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不相交集的基本操作分为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故不相交集又称为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并查集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(union-finds sets)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union(</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si</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sj</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是对两个不相交集进行合并，使之成为一个新的、更大的不相交集。当分属于两个不相交集的元素间添加了等价关系，根据传递性，也要合并这两个不相交集。</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特别地：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当有元素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插入时，可以通过把单个元素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视作由它自己构成了一个新的不相交集，让新的不相交集和某个已有的不相交集合并，就完成了插入操作。</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find(x)</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找到它所属的不相交集，这里即给出不相交集的标志。</a:t>
            </a:r>
          </a:p>
        </p:txBody>
      </p:sp>
    </p:spTree>
    <p:extLst>
      <p:ext uri="{BB962C8B-B14F-4D97-AF65-F5344CB8AC3E}">
        <p14:creationId xmlns:p14="http://schemas.microsoft.com/office/powerpoint/2010/main" val="17248709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2677656"/>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中的所有元素放置在同一个数组中，数组中的每个分量除了存储元素还要存储元素所属的不相交集的标志。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可以看出，下列元素分属于三个不相交集。</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50167" y="4795339"/>
            <a:ext cx="6612256" cy="1228090"/>
          </a:xfrm>
          <a:prstGeom prst="rect">
            <a:avLst/>
          </a:prstGeom>
          <a:noFill/>
          <a:ln>
            <a:noFill/>
          </a:ln>
        </p:spPr>
      </p:pic>
    </p:spTree>
    <p:extLst>
      <p:ext uri="{BB962C8B-B14F-4D97-AF65-F5344CB8AC3E}">
        <p14:creationId xmlns:p14="http://schemas.microsoft.com/office/powerpoint/2010/main" val="1285050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37418"/>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树形</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中的所有元素放置在同一个数组中，而数组中的每个分量除了存储元素，还要存储元素的父结点下标，这种存储方式称</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双亲表示法</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，它是一种树形存储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当某个元素的父结点下标为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，这个元素就是树根。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每个不相交集用一棵树来表示，然后用树根下标表示所属不相交集的标志。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集合中的任何一个元素沿着父结点字段都可以追溯到根，找到所属的不相交集合的标志。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代表不同不相交集的树组成一片森林。</a:t>
            </a:r>
          </a:p>
        </p:txBody>
      </p:sp>
      <p:sp>
        <p:nvSpPr>
          <p:cNvPr id="3" name="文本框 2"/>
          <p:cNvSpPr txBox="1"/>
          <p:nvPr/>
        </p:nvSpPr>
        <p:spPr>
          <a:xfrm>
            <a:off x="3935896" y="757483"/>
            <a:ext cx="6698974" cy="523220"/>
          </a:xfrm>
          <a:prstGeom prst="rect">
            <a:avLst/>
          </a:prstGeom>
          <a:noFill/>
        </p:spPr>
        <p:txBody>
          <a:bodyPr wrap="square" rtlCol="0">
            <a:spAutoFit/>
          </a:bodyPr>
          <a:lstStyle/>
          <a:p>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思考： 树中每个结点为啥只存</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parent?</a:t>
            </a:r>
            <a:endPar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1515026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不相交集的存储分为</a:t>
            </a:r>
            <a:r>
              <a:rPr lang="zh-CN" altLang="en-US" sz="2800"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顺序</a:t>
            </a:r>
            <a:r>
              <a:rPr lang="zh-CN" altLang="zh-CN" sz="2800" b="1" dirty="0">
                <a:latin typeface="华文楷体" panose="02010600040101010101" pitchFamily="2" charset="-122"/>
                <a:ea typeface="华文楷体" panose="02010600040101010101" pitchFamily="2" charset="-122"/>
              </a:rPr>
              <a:t>存储</a:t>
            </a:r>
            <a:r>
              <a:rPr lang="zh-CN" altLang="zh-CN" sz="2800" dirty="0">
                <a:latin typeface="华文楷体" panose="02010600040101010101" pitchFamily="2" charset="-122"/>
                <a:ea typeface="华文楷体" panose="02010600040101010101" pitchFamily="2" charset="-122"/>
              </a:rPr>
              <a:t>和</a:t>
            </a:r>
            <a:r>
              <a:rPr lang="zh-CN" altLang="zh-CN" sz="2800" b="1" dirty="0">
                <a:latin typeface="华文楷体" panose="02010600040101010101" pitchFamily="2" charset="-122"/>
                <a:ea typeface="华文楷体" panose="02010600040101010101" pitchFamily="2" charset="-122"/>
              </a:rPr>
              <a:t>树形存储</a:t>
            </a:r>
            <a:r>
              <a:rPr lang="zh-CN" altLang="zh-CN" sz="2800" dirty="0">
                <a:latin typeface="华文楷体" panose="02010600040101010101" pitchFamily="2" charset="-122"/>
                <a:ea typeface="华文楷体" panose="02010600040101010101" pitchFamily="2" charset="-122"/>
              </a:rPr>
              <a:t>。</a:t>
            </a:r>
          </a:p>
          <a:p>
            <a:endParaRPr lang="en-US" altLang="zh-CN" sz="2800"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树形</a:t>
            </a:r>
            <a:r>
              <a:rPr lang="zh-CN" altLang="zh-CN" sz="2800" b="1" dirty="0">
                <a:latin typeface="华文楷体" panose="02010600040101010101" pitchFamily="2" charset="-122"/>
                <a:ea typeface="华文楷体" panose="02010600040101010101" pitchFamily="2" charset="-122"/>
              </a:rPr>
              <a:t>存储</a:t>
            </a:r>
            <a:r>
              <a:rPr lang="zh-CN" altLang="en-US" sz="2800" b="1"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492548" y="2536677"/>
            <a:ext cx="7870652" cy="3721883"/>
          </a:xfrm>
          <a:prstGeom prst="rect">
            <a:avLst/>
          </a:prstGeom>
          <a:noFill/>
          <a:ln>
            <a:noFill/>
          </a:ln>
        </p:spPr>
      </p:pic>
    </p:spTree>
    <p:extLst>
      <p:ext uri="{BB962C8B-B14F-4D97-AF65-F5344CB8AC3E}">
        <p14:creationId xmlns:p14="http://schemas.microsoft.com/office/powerpoint/2010/main" val="875488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a:t>
            </a:r>
          </a:p>
        </p:txBody>
      </p:sp>
      <p:sp>
        <p:nvSpPr>
          <p:cNvPr id="2" name="文本框 1"/>
          <p:cNvSpPr txBox="1"/>
          <p:nvPr/>
        </p:nvSpPr>
        <p:spPr>
          <a:xfrm>
            <a:off x="341460" y="1671889"/>
            <a:ext cx="11583062"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一个元素只需要沿着这棵树向上找到树根，得到树根的下标，就完成了查找任务。时间花费是这棵树的高度。显然树的高度越低越好，最低时一个不相交集可以退化为两层，一个元素作为树根，其余元素作为树根的儿子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两个不相交集要合并时，可以将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中所有元素都当作</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的根结点的儿子，但时间花费和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中元素个数相关。如果简单地把</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的根作为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的根结点的儿子，时间花费是常量阶的。</a:t>
            </a:r>
          </a:p>
        </p:txBody>
      </p:sp>
    </p:spTree>
    <p:extLst>
      <p:ext uri="{BB962C8B-B14F-4D97-AF65-F5344CB8AC3E}">
        <p14:creationId xmlns:p14="http://schemas.microsoft.com/office/powerpoint/2010/main" val="168503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利用数学归纳法证明。</a:t>
            </a:r>
          </a:p>
          <a:p>
            <a:pPr marL="0" indent="0">
              <a:buNone/>
            </a:pPr>
            <a:r>
              <a:rPr lang="zh-CN" altLang="zh-CN"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，即为根结点时，根的左子编号为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、右子编号为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，结论显然成立。</a:t>
            </a:r>
          </a:p>
          <a:p>
            <a:pPr marL="0" indent="0">
              <a:buNone/>
            </a:pPr>
            <a:r>
              <a:rPr lang="zh-CN" altLang="zh-CN" sz="2600" b="0" dirty="0">
                <a:ea typeface="华文楷体" pitchFamily="2" charset="-122"/>
                <a:cs typeface="Times New Roman" panose="02020603050405020304" pitchFamily="18" charset="0"/>
              </a:rPr>
              <a:t>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时，其左子存在且编号为</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、右子存在且编号为</a:t>
            </a:r>
            <a:r>
              <a:rPr lang="en-US" altLang="zh-CN" sz="2600" b="0" dirty="0">
                <a:ea typeface="华文楷体" pitchFamily="2" charset="-122"/>
                <a:cs typeface="Times New Roman" panose="02020603050405020304" pitchFamily="18" charset="0"/>
              </a:rPr>
              <a:t>2k+1</a:t>
            </a:r>
            <a:r>
              <a:rPr lang="zh-CN" altLang="zh-CN" sz="2600" b="0" dirty="0">
                <a:ea typeface="华文楷体" pitchFamily="2" charset="-122"/>
                <a:cs typeface="Times New Roman" panose="02020603050405020304" pitchFamily="18" charset="0"/>
              </a:rPr>
              <a:t>，则编号为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的结点因</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就一定存在。如果编号为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的结点有左子，左子一定紧挨着编号为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的结点的右子，下标即为</a:t>
            </a:r>
            <a:r>
              <a:rPr lang="en-US" altLang="zh-CN" sz="2600" b="0" dirty="0">
                <a:ea typeface="华文楷体" pitchFamily="2" charset="-122"/>
                <a:cs typeface="Times New Roman" panose="02020603050405020304" pitchFamily="18" charset="0"/>
              </a:rPr>
              <a:t>2k+1+1=2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的结点又有右子则其编号为其左子编号加一，为</a:t>
            </a:r>
            <a:r>
              <a:rPr lang="en-US" altLang="zh-CN" sz="2600" b="0" dirty="0">
                <a:ea typeface="华文楷体" pitchFamily="2" charset="-122"/>
                <a:cs typeface="Times New Roman" panose="02020603050405020304" pitchFamily="18" charset="0"/>
              </a:rPr>
              <a:t>2(k+1)+1</a:t>
            </a:r>
            <a:r>
              <a:rPr lang="zh-CN" altLang="zh-CN" sz="2600" b="0" dirty="0">
                <a:ea typeface="华文楷体" pitchFamily="2" charset="-122"/>
                <a:cs typeface="Times New Roman" panose="02020603050405020304" pitchFamily="18" charset="0"/>
              </a:rPr>
              <a:t>。在完全二叉树中，</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个结点是从</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开始连续编号的，结点的编号最大为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，当某个结点存在，其编号必≤</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，如果计算出某结点编号大于</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就说明该结点不存在。</a:t>
            </a:r>
          </a:p>
          <a:p>
            <a:pPr marL="0" indent="0">
              <a:buNone/>
            </a:pPr>
            <a:r>
              <a:rPr lang="zh-CN" altLang="zh-CN" sz="2600" b="0" dirty="0">
                <a:ea typeface="华文楷体" pitchFamily="2" charset="-122"/>
                <a:cs typeface="Times New Roman" panose="02020603050405020304" pitchFamily="18" charset="0"/>
              </a:rPr>
              <a:t>结合以上讨论，根据数学归纳法，性质</a:t>
            </a:r>
            <a:r>
              <a:rPr lang="en-US" altLang="zh-CN" sz="2600" b="0" dirty="0">
                <a:ea typeface="华文楷体" pitchFamily="2" charset="-122"/>
                <a:cs typeface="Times New Roman" panose="02020603050405020304" pitchFamily="18" charset="0"/>
              </a:rPr>
              <a:t>5(2)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）成立。</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024490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顺序存储和树形存储的优缺点：</a:t>
            </a:r>
          </a:p>
        </p:txBody>
      </p:sp>
      <p:sp>
        <p:nvSpPr>
          <p:cNvPr id="2" name="文本框 1"/>
          <p:cNvSpPr txBox="1"/>
          <p:nvPr/>
        </p:nvSpPr>
        <p:spPr>
          <a:xfrm>
            <a:off x="341460" y="1671889"/>
            <a:ext cx="11583062"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如果采用顺序存储法，查找</a:t>
            </a:r>
            <a:r>
              <a:rPr lang="zh-CN" altLang="en-US"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合并</a:t>
            </a:r>
            <a:r>
              <a:rPr lang="zh-CN" altLang="en-US" sz="2800" dirty="0">
                <a:latin typeface="华文楷体" panose="02010600040101010101" pitchFamily="2" charset="-122"/>
                <a:ea typeface="华文楷体" panose="02010600040101010101" pitchFamily="2" charset="-122"/>
              </a:rPr>
              <a:t>都</a:t>
            </a:r>
            <a:r>
              <a:rPr lang="zh-CN" altLang="zh-CN" sz="2800" dirty="0">
                <a:latin typeface="华文楷体" panose="02010600040101010101" pitchFamily="2" charset="-122"/>
                <a:ea typeface="华文楷体" panose="02010600040101010101" pitchFamily="2" charset="-122"/>
              </a:rPr>
              <a:t>是线性阶</a:t>
            </a:r>
            <a:r>
              <a:rPr lang="en-US" altLang="zh-CN" sz="2800" dirty="0">
                <a:latin typeface="华文楷体" panose="02010600040101010101" pitchFamily="2" charset="-122"/>
                <a:ea typeface="华文楷体" panose="02010600040101010101" pitchFamily="2" charset="-122"/>
              </a:rPr>
              <a:t>O(n)</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如果采用树形存储方法，查找是树的高度、合并是常量阶</a:t>
            </a:r>
            <a:r>
              <a:rPr lang="en-US" altLang="zh-CN" sz="2800" dirty="0">
                <a:latin typeface="华文楷体" panose="02010600040101010101" pitchFamily="2" charset="-122"/>
                <a:ea typeface="华文楷体" panose="02010600040101010101" pitchFamily="2" charset="-122"/>
              </a:rPr>
              <a:t>O(1) </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zh-CN" sz="2800" b="1" dirty="0">
                <a:latin typeface="华文楷体" panose="02010600040101010101" pitchFamily="2" charset="-122"/>
                <a:ea typeface="华文楷体" panose="02010600040101010101" pitchFamily="2" charset="-122"/>
              </a:rPr>
              <a:t>树形存储法是不相交集的常用物理结构</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2800" dirty="0">
              <a:latin typeface="华文楷体" panose="02010600040101010101" pitchFamily="2" charset="-122"/>
              <a:ea typeface="华文楷体" panose="02010600040101010101" pitchFamily="2" charset="-122"/>
            </a:endParaRPr>
          </a:p>
          <a:p>
            <a:endParaRPr lang="zh-CN" altLang="zh-CN" sz="2800"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4674444"/>
            <a:ext cx="5565854" cy="938944"/>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034034" y="3445185"/>
            <a:ext cx="5649966" cy="3036809"/>
          </a:xfrm>
          <a:prstGeom prst="rect">
            <a:avLst/>
          </a:prstGeom>
          <a:noFill/>
          <a:ln>
            <a:noFill/>
          </a:ln>
        </p:spPr>
      </p:pic>
    </p:spTree>
    <p:extLst>
      <p:ext uri="{BB962C8B-B14F-4D97-AF65-F5344CB8AC3E}">
        <p14:creationId xmlns:p14="http://schemas.microsoft.com/office/powerpoint/2010/main" val="37046451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5262979"/>
          </a:xfrm>
          <a:prstGeom prst="rect">
            <a:avLst/>
          </a:prstGeom>
          <a:noFill/>
        </p:spPr>
        <p:txBody>
          <a:bodyPr wrap="square" rtlCol="0">
            <a:spAutoFit/>
          </a:bodyPr>
          <a:lstStyle/>
          <a:p>
            <a:pPr lvl="0"/>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合并操作：按照两个树的高度或者结点规模来判别。</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自行了解按秩合并</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按高度时，将高度小的树并入高度大的树，以高度大的树的根结点作为合并后的树根。这样可以尽量阻止合并后树的高度增加，查找就会因树的高度不增而提高效率</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当然，当两个树高度一致时，合并后树高必然增加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按结点规模时，将规模小的树并入规模大的树。这种方法，可使合并后层次号增加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的结点个数量达到最少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从而达到降低后面平均查找时间的目的。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为方便合并，根结点的父结点不再使用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，可以用高度或者规模的负数来表示。</a:t>
            </a:r>
          </a:p>
        </p:txBody>
      </p:sp>
    </p:spTree>
    <p:extLst>
      <p:ext uri="{BB962C8B-B14F-4D97-AF65-F5344CB8AC3E}">
        <p14:creationId xmlns:p14="http://schemas.microsoft.com/office/powerpoint/2010/main" val="29906389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合并算法优化后示例：</a:t>
            </a:r>
          </a:p>
        </p:txBody>
      </p:sp>
      <p:pic>
        <p:nvPicPr>
          <p:cNvPr id="5" name="图片 4">
            <a:extLst>
              <a:ext uri="{FF2B5EF4-FFF2-40B4-BE49-F238E27FC236}">
                <a16:creationId xmlns:a16="http://schemas.microsoft.com/office/drawing/2014/main" id="{449C2856-3690-84B6-BE0E-E263C7FA0FF3}"/>
              </a:ext>
            </a:extLst>
          </p:cNvPr>
          <p:cNvPicPr>
            <a:picLocks noChangeAspect="1"/>
          </p:cNvPicPr>
          <p:nvPr/>
        </p:nvPicPr>
        <p:blipFill>
          <a:blip r:embed="rId2"/>
          <a:stretch>
            <a:fillRect/>
          </a:stretch>
        </p:blipFill>
        <p:spPr>
          <a:xfrm>
            <a:off x="2042039" y="1525269"/>
            <a:ext cx="7779150" cy="4578585"/>
          </a:xfrm>
          <a:prstGeom prst="rect">
            <a:avLst/>
          </a:prstGeom>
        </p:spPr>
      </p:pic>
    </p:spTree>
    <p:extLst>
      <p:ext uri="{BB962C8B-B14F-4D97-AF65-F5344CB8AC3E}">
        <p14:creationId xmlns:p14="http://schemas.microsoft.com/office/powerpoint/2010/main" val="30533362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246769"/>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查找操作：采取越近期访问过的结点越往根结点靠的原则。</a:t>
            </a:r>
            <a:endParaRPr lang="en-US" altLang="zh-CN" sz="2800" b="1" dirty="0">
              <a:latin typeface="华文楷体" panose="02010600040101010101" pitchFamily="2" charset="-122"/>
              <a:ea typeface="华文楷体" panose="02010600040101010101" pitchFamily="2" charset="-122"/>
            </a:endParaRPr>
          </a:p>
          <a:p>
            <a:endParaRPr lang="en-US" altLang="zh-CN" sz="2800" b="1"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查找时，会沿着查找结点到根一路访问过去。这条查找结点到根结点路径上所有的结点（但不含根结点）全部改为根结点的儿子结点，此方法称为</a:t>
            </a:r>
            <a:r>
              <a:rPr lang="zh-CN" altLang="zh-CN" sz="2800" b="1" dirty="0">
                <a:latin typeface="华文楷体" panose="02010600040101010101" pitchFamily="2" charset="-122"/>
                <a:ea typeface="华文楷体" panose="02010600040101010101" pitchFamily="2" charset="-122"/>
              </a:rPr>
              <a:t>路径压缩法</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例：查找</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后</a:t>
            </a:r>
            <a:endParaRPr lang="zh-CN"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20621006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092881"/>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路径压缩法</a:t>
            </a:r>
            <a:r>
              <a:rPr lang="zh-CN" altLang="en-US" sz="2800" dirty="0">
                <a:latin typeface="华文楷体" panose="02010600040101010101" pitchFamily="2" charset="-122"/>
                <a:ea typeface="华文楷体" panose="02010600040101010101" pitchFamily="2" charset="-122"/>
              </a:rPr>
              <a:t>的优劣：</a:t>
            </a:r>
            <a:endParaRPr lang="en-US" altLang="zh-CN" sz="2800"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查找频率高的结点会集中分布在根部附近，</a:t>
            </a:r>
            <a:r>
              <a:rPr lang="zh-CN" altLang="en-US" sz="2800" dirty="0">
                <a:latin typeface="华文楷体" panose="02010600040101010101" pitchFamily="2" charset="-122"/>
                <a:ea typeface="华文楷体" panose="02010600040101010101" pitchFamily="2" charset="-122"/>
              </a:rPr>
              <a:t>查找高频结点会更快，</a:t>
            </a:r>
            <a:r>
              <a:rPr lang="zh-CN" altLang="zh-CN" sz="2800" dirty="0">
                <a:latin typeface="华文楷体" panose="02010600040101010101" pitchFamily="2" charset="-122"/>
                <a:ea typeface="华文楷体" panose="02010600040101010101" pitchFamily="2" charset="-122"/>
              </a:rPr>
              <a:t>但如果每个元素具有平均查找概率，反而会因为查找后多出来的移动操作，耗费了多余的时间。</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Tree>
    <p:extLst>
      <p:ext uri="{BB962C8B-B14F-4D97-AF65-F5344CB8AC3E}">
        <p14:creationId xmlns:p14="http://schemas.microsoft.com/office/powerpoint/2010/main" val="1977935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a:t>
            </a:r>
          </a:p>
        </p:txBody>
      </p:sp>
      <p:sp>
        <p:nvSpPr>
          <p:cNvPr id="2" name="文本框 1"/>
          <p:cNvSpPr txBox="1"/>
          <p:nvPr/>
        </p:nvSpPr>
        <p:spPr>
          <a:xfrm>
            <a:off x="304469" y="1737408"/>
            <a:ext cx="11583062" cy="523220"/>
          </a:xfrm>
          <a:prstGeom prst="rect">
            <a:avLst/>
          </a:prstGeom>
          <a:noFill/>
        </p:spPr>
        <p:txBody>
          <a:bodyPr wrap="square" rtlCol="0">
            <a:spAutoFit/>
          </a:bodyPr>
          <a:lstStyle/>
          <a:p>
            <a:pPr lvl="0" algn="just">
              <a:spcAft>
                <a:spcPts val="0"/>
              </a:spcAft>
            </a:pPr>
            <a:r>
              <a:rPr lang="zh-CN" altLang="zh-CN" sz="2800" dirty="0">
                <a:latin typeface="华文楷体" panose="02010600040101010101" pitchFamily="2" charset="-122"/>
                <a:ea typeface="华文楷体" panose="02010600040101010101" pitchFamily="2" charset="-122"/>
              </a:rPr>
              <a:t>如何求出</a:t>
            </a:r>
            <a:r>
              <a:rPr lang="en-US" altLang="zh-CN" sz="2800" dirty="0">
                <a:latin typeface="华文楷体" panose="02010600040101010101" pitchFamily="2" charset="-122"/>
                <a:ea typeface="华文楷体" panose="02010600040101010101" pitchFamily="2" charset="-122"/>
              </a:rPr>
              <a:t>n</a:t>
            </a:r>
            <a:r>
              <a:rPr lang="zh-CN" altLang="zh-CN" sz="2800" dirty="0">
                <a:latin typeface="华文楷体" panose="02010600040101010101" pitchFamily="2" charset="-122"/>
                <a:ea typeface="华文楷体" panose="02010600040101010101" pitchFamily="2" charset="-122"/>
              </a:rPr>
              <a:t>个整数中求出前</a:t>
            </a:r>
            <a:r>
              <a:rPr lang="en-US" altLang="zh-CN" sz="2800" dirty="0">
                <a:latin typeface="华文楷体" panose="02010600040101010101" pitchFamily="2" charset="-122"/>
                <a:ea typeface="华文楷体" panose="02010600040101010101" pitchFamily="2" charset="-122"/>
              </a:rPr>
              <a:t>k</a:t>
            </a:r>
            <a:r>
              <a:rPr lang="zh-CN" altLang="zh-CN" sz="2800" dirty="0">
                <a:latin typeface="华文楷体" panose="02010600040101010101" pitchFamily="2" charset="-122"/>
                <a:ea typeface="华文楷体" panose="02010600040101010101" pitchFamily="2" charset="-122"/>
              </a:rPr>
              <a:t>个最大的数，给出思路和时间复杂度</a:t>
            </a:r>
          </a:p>
        </p:txBody>
      </p:sp>
    </p:spTree>
    <p:extLst>
      <p:ext uri="{BB962C8B-B14F-4D97-AF65-F5344CB8AC3E}">
        <p14:creationId xmlns:p14="http://schemas.microsoft.com/office/powerpoint/2010/main" val="8250816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树是讨论的第一种非线性结构。树中要求元素个数大于零，元素之间呈现出上下层之间一对多的层次关系。鉴于树物理存储上的一系列难题，转而讨论另外一种更简单的非线性结构：二叉树。</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中元素个数大于等于零，每个结点最多有两个孩子，且每个孩子都有明确的左右子之分。从元素的个数限制上也可以看出，当元素个数为零时，仍可看作是一棵二叉树，但它不是树。另外二叉树中某个结点即便只有一个儿子，也一定要明确它是左儿子还是右儿子，而不是像有序树一样说它是第一个孩子。综上两个原因，不能简单地说二叉树就是一棵有序树，它们是二种不同的数据结构。 </a:t>
            </a:r>
          </a:p>
        </p:txBody>
      </p:sp>
    </p:spTree>
    <p:extLst>
      <p:ext uri="{BB962C8B-B14F-4D97-AF65-F5344CB8AC3E}">
        <p14:creationId xmlns:p14="http://schemas.microsoft.com/office/powerpoint/2010/main" val="17130256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4832092"/>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本章详细介绍了二叉树的概念、性质，提出了两种特别的二叉树：满二叉树和完全二叉树。从满二叉树和完全二叉树上，可以看到一些有趣的性质和一些特殊的处理手段。</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在讨论二叉树的物理结构时，提出了最适合完全二叉树的顺序存储法以及适合普通二叉树的二叉链表存储法（标准形式）。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基本操作的实现上，详细讨论了标准形式存储的二叉树的递归和非递归算法。鉴于二叉树结构的递归定义，递归算法对于二叉树中的某些基本操作而言，逻辑上最直观、简单、不容易出错。而非递归算法相对于递归算法而言，是把堆栈的使用从幕后推到了台前，避免了次数众多的递归函数调用，降低了由于函数调用产生的额外时间和空间的开销，提高了算法运行效率。</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35417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470047" y="1886202"/>
            <a:ext cx="11342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在众多二叉树的基本操作中，本章将遍历作为重点详细进行了算法设计讨论。事实上可以看出，遍历之外的绝大多数操作都可以在遍历算法的基础上实现。如这棵二叉树中有多少度为</a:t>
            </a:r>
            <a:r>
              <a:rPr lang="en-US" altLang="zh-CN" sz="2800" dirty="0">
                <a:latin typeface="华文楷体" panose="02010600040101010101" pitchFamily="2" charset="-122"/>
                <a:ea typeface="华文楷体" panose="02010600040101010101" pitchFamily="2" charset="-122"/>
              </a:rPr>
              <a:t>2</a:t>
            </a:r>
            <a:r>
              <a:rPr lang="zh-CN" altLang="zh-CN" sz="2800" dirty="0">
                <a:latin typeface="华文楷体" panose="02010600040101010101" pitchFamily="2" charset="-122"/>
                <a:ea typeface="华文楷体" panose="02010600040101010101" pitchFamily="2" charset="-122"/>
              </a:rPr>
              <a:t>的结点、某个结点在二叉树中的第几层、二叉树的高度是多少，等等。</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事实上，在现实生活中，能直观对应到二叉树结构的数据是极少的。它更多地可看作是一种和现实生活中无物对应、虚构出来的数据结构。但以它为工具，却可以解决很多实际数据的存储和处理问题。如本章中树和森林的孩子兄弟表示法</a:t>
            </a:r>
            <a:r>
              <a:rPr lang="zh-CN" altLang="en-US" sz="2800" dirty="0">
                <a:latin typeface="华文楷体" panose="02010600040101010101" pitchFamily="2" charset="-122"/>
                <a:ea typeface="华文楷体" panose="02010600040101010101" pitchFamily="2" charset="-122"/>
              </a:rPr>
              <a:t>、哈夫曼编码、优先级队列、表达式树、不相交集等</a:t>
            </a:r>
            <a:r>
              <a:rPr lang="zh-CN" altLang="zh-CN" sz="2800" dirty="0">
                <a:latin typeface="华文楷体" panose="02010600040101010101" pitchFamily="2" charset="-122"/>
                <a:ea typeface="华文楷体" panose="02010600040101010101" pitchFamily="2" charset="-122"/>
              </a:rPr>
              <a:t>，以及后续章节的二叉查找树、堆排序等都可以利用二叉树来解决。</a:t>
            </a:r>
          </a:p>
        </p:txBody>
      </p:sp>
    </p:spTree>
    <p:extLst>
      <p:ext uri="{BB962C8B-B14F-4D97-AF65-F5344CB8AC3E}">
        <p14:creationId xmlns:p14="http://schemas.microsoft.com/office/powerpoint/2010/main" val="125894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1875585"/>
          </a:xfrm>
        </p:spPr>
        <p:txBody>
          <a:bodyPr>
            <a:noAutofit/>
          </a:bodyPr>
          <a:lstStyle/>
          <a:p>
            <a:pPr marL="0" indent="0">
              <a:buNone/>
            </a:pPr>
            <a:r>
              <a:rPr lang="zh-CN" altLang="zh-CN" sz="2600" b="0" dirty="0">
                <a:ea typeface="华文楷体" pitchFamily="2" charset="-122"/>
                <a:cs typeface="Times New Roman" panose="02020603050405020304" pitchFamily="18" charset="0"/>
              </a:rPr>
              <a:t>根据结论（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的左子，则其编号有</a:t>
            </a:r>
            <a:r>
              <a:rPr lang="en-US" altLang="zh-CN" sz="2600" b="0" dirty="0">
                <a:ea typeface="华文楷体" pitchFamily="2" charset="-122"/>
                <a:cs typeface="Times New Roman" panose="02020603050405020304" pitchFamily="18" charset="0"/>
              </a:rPr>
              <a:t>2j</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的关系；根据结论（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的右子，则其编号有</a:t>
            </a:r>
            <a:r>
              <a:rPr lang="en-US" altLang="zh-CN" sz="2600" b="0" dirty="0">
                <a:ea typeface="华文楷体" pitchFamily="2" charset="-122"/>
                <a:cs typeface="Times New Roman" panose="02020603050405020304" pitchFamily="18" charset="0"/>
              </a:rPr>
              <a:t>2j+1</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的关系，故如果一个非根结点的编号是</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，其父结点的编号就是</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5(1)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55931" y="3260035"/>
            <a:ext cx="4395373" cy="3222564"/>
          </a:xfrm>
          <a:prstGeom prst="rect">
            <a:avLst/>
          </a:prstGeom>
          <a:noFill/>
          <a:ln>
            <a:noFill/>
          </a:ln>
        </p:spPr>
      </p:pic>
    </p:spTree>
    <p:extLst>
      <p:ext uri="{BB962C8B-B14F-4D97-AF65-F5344CB8AC3E}">
        <p14:creationId xmlns:p14="http://schemas.microsoft.com/office/powerpoint/2010/main" val="272442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48404"/>
            <a:ext cx="11850540" cy="4235561"/>
          </a:xfrm>
        </p:spPr>
        <p:txBody>
          <a:bodyPr>
            <a:normAutofit fontScale="92500" lnSpcReduction="20000"/>
          </a:bodyPr>
          <a:lstStyle/>
          <a:p>
            <a:pPr marL="0" indent="0">
              <a:buNone/>
            </a:pPr>
            <a:r>
              <a:rPr lang="zh-CN" altLang="en-US" sz="3200" dirty="0">
                <a:latin typeface="华文楷体" panose="02010600040101010101" pitchFamily="2" charset="-122"/>
                <a:ea typeface="华文楷体" panose="02010600040101010101" pitchFamily="2" charset="-122"/>
              </a:rPr>
              <a:t>构造类：</a:t>
            </a:r>
            <a:r>
              <a:rPr lang="zh-CN" altLang="zh-CN" sz="3200" b="0" dirty="0">
                <a:latin typeface="华文楷体" panose="02010600040101010101" pitchFamily="2" charset="-122"/>
                <a:ea typeface="华文楷体" panose="02010600040101010101" pitchFamily="2" charset="-122"/>
              </a:rPr>
              <a:t>在内存中创建一棵二叉树</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属性类：</a:t>
            </a:r>
            <a:r>
              <a:rPr lang="zh-CN" altLang="zh-CN" sz="3200" b="0" dirty="0">
                <a:latin typeface="华文楷体" panose="02010600040101010101" pitchFamily="2" charset="-122"/>
                <a:ea typeface="华文楷体" panose="02010600040101010101" pitchFamily="2" charset="-122"/>
              </a:rPr>
              <a:t>判二叉树空、获取根结点、求以某结点为根的二叉树中的结点个数和高度</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数据操纵类：</a:t>
            </a:r>
            <a:r>
              <a:rPr lang="zh-CN" altLang="zh-CN" sz="3200" b="0" dirty="0">
                <a:latin typeface="华文楷体" panose="02010600040101010101" pitchFamily="2" charset="-122"/>
                <a:ea typeface="华文楷体" panose="02010600040101010101" pitchFamily="2" charset="-122"/>
              </a:rPr>
              <a:t>对二叉树的整体删除</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对于二叉树结点的插入、删除操作，因不知其具体意义和要求，将它放到有实际插入、删除意义的后续章节中讲解。</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遍历类：</a:t>
            </a:r>
            <a:r>
              <a:rPr lang="zh-CN" altLang="zh-CN" sz="3200" b="0" dirty="0">
                <a:latin typeface="华文楷体" panose="02010600040101010101" pitchFamily="2" charset="-122"/>
                <a:ea typeface="华文楷体" panose="02010600040101010101" pitchFamily="2" charset="-122"/>
              </a:rPr>
              <a:t>按前序、后序</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中序</a:t>
            </a:r>
            <a:r>
              <a:rPr lang="zh-CN" altLang="en-US" sz="3200" b="0" dirty="0">
                <a:latin typeface="华文楷体" panose="02010600040101010101" pitchFamily="2" charset="-122"/>
                <a:ea typeface="华文楷体" panose="02010600040101010101" pitchFamily="2" charset="-122"/>
              </a:rPr>
              <a:t>、层次</a:t>
            </a:r>
            <a:r>
              <a:rPr lang="zh-CN" altLang="zh-CN" sz="3200" b="0" dirty="0">
                <a:latin typeface="华文楷体" panose="02010600040101010101" pitchFamily="2" charset="-122"/>
                <a:ea typeface="华文楷体" panose="02010600040101010101" pitchFamily="2" charset="-122"/>
              </a:rPr>
              <a:t>遍历二叉树的操作。遍历类操作</a:t>
            </a:r>
            <a:r>
              <a:rPr lang="zh-CN" altLang="en-US" sz="3200" b="0" dirty="0">
                <a:latin typeface="华文楷体" panose="02010600040101010101" pitchFamily="2" charset="-122"/>
                <a:ea typeface="华文楷体" panose="02010600040101010101" pitchFamily="2" charset="-122"/>
              </a:rPr>
              <a:t>非常重要</a:t>
            </a:r>
            <a:r>
              <a:rPr lang="zh-CN" altLang="zh-CN" sz="3200" b="0" dirty="0">
                <a:latin typeface="华文楷体" panose="02010600040101010101" pitchFamily="2" charset="-122"/>
                <a:ea typeface="华文楷体" panose="02010600040101010101" pitchFamily="2" charset="-122"/>
              </a:rPr>
              <a:t>，在下一节中详细讨论。</a:t>
            </a:r>
            <a:endParaRPr lang="zh-CN" altLang="zh-CN"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二叉树的基本操作</a:t>
            </a:r>
          </a:p>
        </p:txBody>
      </p:sp>
    </p:spTree>
    <p:extLst>
      <p:ext uri="{BB962C8B-B14F-4D97-AF65-F5344CB8AC3E}">
        <p14:creationId xmlns:p14="http://schemas.microsoft.com/office/powerpoint/2010/main" val="503946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二叉树的存储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10873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9060957" cy="2386883"/>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顺序存储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链式存储</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二叉树的存储</a:t>
            </a:r>
          </a:p>
        </p:txBody>
      </p:sp>
    </p:spTree>
    <p:extLst>
      <p:ext uri="{BB962C8B-B14F-4D97-AF65-F5344CB8AC3E}">
        <p14:creationId xmlns:p14="http://schemas.microsoft.com/office/powerpoint/2010/main" val="354533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58699" y="1698010"/>
            <a:ext cx="11162883" cy="4205833"/>
          </a:xfrm>
        </p:spPr>
        <p:txBody>
          <a:bodyPr>
            <a:normAutofit lnSpcReduction="10000"/>
          </a:bodyPr>
          <a:lstStyle/>
          <a:p>
            <a:pPr>
              <a:buFont typeface="Wingdings" panose="05000000000000000000" pitchFamily="2" charset="2"/>
              <a:buChar char="Ø"/>
            </a:pPr>
            <a:r>
              <a:rPr lang="zh-CN" altLang="zh-CN" sz="2800" b="0" dirty="0">
                <a:latin typeface="华文楷体" pitchFamily="2" charset="-122"/>
                <a:ea typeface="华文楷体" pitchFamily="2" charset="-122"/>
              </a:rPr>
              <a:t>在一个元素集合中，如果元素呈上下层次关系。对一个结点而言，上层元素为其直接前驱且直接前驱唯一，下层元素为其直接后继且直接后继可以有多个，这样的结构就是</a:t>
            </a:r>
            <a:r>
              <a:rPr lang="zh-CN" altLang="zh-CN" sz="2800" dirty="0">
                <a:latin typeface="华文楷体" pitchFamily="2" charset="-122"/>
                <a:ea typeface="华文楷体" pitchFamily="2" charset="-122"/>
              </a:rPr>
              <a:t>树结构</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a:p>
            <a:pPr marL="0" indent="0">
              <a:buNone/>
            </a:pPr>
            <a:endParaRPr lang="en-US" altLang="zh-CN" sz="2800" b="0" dirty="0">
              <a:latin typeface="华文楷体" pitchFamily="2" charset="-122"/>
              <a:ea typeface="华文楷体" pitchFamily="2" charset="-122"/>
            </a:endParaRPr>
          </a:p>
          <a:p>
            <a:pPr>
              <a:buFont typeface="Wingdings" panose="05000000000000000000" pitchFamily="2" charset="2"/>
              <a:buChar char="Ø"/>
            </a:pPr>
            <a:r>
              <a:rPr lang="zh-CN" altLang="zh-CN" sz="2800" dirty="0">
                <a:latin typeface="华文楷体" pitchFamily="2" charset="-122"/>
                <a:ea typeface="华文楷体" pitchFamily="2" charset="-122"/>
              </a:rPr>
              <a:t>树</a:t>
            </a:r>
            <a:r>
              <a:rPr lang="zh-CN" altLang="zh-CN" sz="2800" b="0" dirty="0">
                <a:latin typeface="华文楷体" pitchFamily="2" charset="-122"/>
                <a:ea typeface="华文楷体" pitchFamily="2" charset="-122"/>
              </a:rPr>
              <a:t>是有限个</a:t>
            </a:r>
            <a:r>
              <a:rPr lang="en-US" altLang="zh-CN" sz="2800" b="0" dirty="0">
                <a:latin typeface="华文楷体" pitchFamily="2" charset="-122"/>
                <a:ea typeface="华文楷体" pitchFamily="2" charset="-122"/>
              </a:rPr>
              <a:t>(n&gt;0)</a:t>
            </a:r>
            <a:r>
              <a:rPr lang="zh-CN" altLang="zh-CN" sz="2800" b="0" dirty="0">
                <a:latin typeface="华文楷体" pitchFamily="2" charset="-122"/>
                <a:ea typeface="华文楷体" pitchFamily="2" charset="-122"/>
              </a:rPr>
              <a:t>元素组成的集合。在这个集合中，有一个结点称为根；如果有其他的结点，这些结点又被分为若干个互不相交的非空子集，每个子集又是一棵树，称为根的子树；每个子树都有自己的根，子树的根称为树根结点的孩子结点。</a:t>
            </a:r>
          </a:p>
        </p:txBody>
      </p:sp>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树（两种定义方式）：</a:t>
            </a:r>
          </a:p>
        </p:txBody>
      </p:sp>
    </p:spTree>
    <p:extLst>
      <p:ext uri="{BB962C8B-B14F-4D97-AF65-F5344CB8AC3E}">
        <p14:creationId xmlns:p14="http://schemas.microsoft.com/office/powerpoint/2010/main" val="58393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48319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用一组连续的空间即数组来存储二叉树中的结点。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每个结点除了包括元素值，还包括表达二叉树父子关系的字段。可设置四个字段： </a:t>
            </a:r>
            <a:r>
              <a:rPr lang="en-US" altLang="zh-CN" sz="2800" b="0" dirty="0">
                <a:highlight>
                  <a:srgbClr val="FFFF00"/>
                </a:highlight>
                <a:ea typeface="华文楷体" panose="02010600040101010101" pitchFamily="2" charset="-122"/>
                <a:cs typeface="Times New Roman" panose="02020603050405020304" pitchFamily="18" charset="0"/>
              </a:rPr>
              <a:t>data</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left</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right</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为其左、右孩子及父结点在数组中的下标。</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当一个结点</a:t>
            </a:r>
            <a:r>
              <a:rPr lang="zh-CN" altLang="zh-CN" sz="2800" b="0" dirty="0">
                <a:highlight>
                  <a:srgbClr val="FFFF00"/>
                </a:highlight>
                <a:ea typeface="华文楷体" panose="02010600040101010101" pitchFamily="2" charset="-122"/>
                <a:cs typeface="Times New Roman" panose="02020603050405020304" pitchFamily="18" charset="0"/>
              </a:rPr>
              <a:t>没有</a:t>
            </a:r>
            <a:r>
              <a:rPr lang="zh-CN" altLang="zh-CN" sz="2800" b="0" dirty="0">
                <a:ea typeface="华文楷体" panose="02010600040101010101" pitchFamily="2" charset="-122"/>
                <a:cs typeface="Times New Roman" panose="02020603050405020304" pitchFamily="18" charset="0"/>
              </a:rPr>
              <a:t>孩子结点时，结点的</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；当一个结点没有父结点时，结点的</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结点在存储时，可以随意地按照任何顺序将它们存储在数组中，元素之间的关系全靠字段</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来维系。</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Tree>
    <p:extLst>
      <p:ext uri="{BB962C8B-B14F-4D97-AF65-F5344CB8AC3E}">
        <p14:creationId xmlns:p14="http://schemas.microsoft.com/office/powerpoint/2010/main" val="324708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3395" y="1647826"/>
            <a:ext cx="8879648" cy="4196384"/>
          </a:xfrm>
          <a:prstGeom prst="rect">
            <a:avLst/>
          </a:prstGeom>
          <a:noFill/>
          <a:ln>
            <a:noFill/>
          </a:ln>
        </p:spPr>
      </p:pic>
    </p:spTree>
    <p:extLst>
      <p:ext uri="{BB962C8B-B14F-4D97-AF65-F5344CB8AC3E}">
        <p14:creationId xmlns:p14="http://schemas.microsoft.com/office/powerpoint/2010/main" val="2960083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709529"/>
            <a:ext cx="3693827"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一棵</a:t>
            </a:r>
            <a:r>
              <a:rPr lang="zh-CN" altLang="zh-CN" sz="3200" dirty="0">
                <a:highlight>
                  <a:srgbClr val="FFFF00"/>
                </a:highlight>
                <a:latin typeface="华文楷体" panose="02010600040101010101" pitchFamily="2" charset="-122"/>
                <a:ea typeface="华文楷体" panose="02010600040101010101" pitchFamily="2" charset="-122"/>
              </a:rPr>
              <a:t>完全二叉树</a:t>
            </a:r>
            <a:r>
              <a:rPr lang="zh-CN" altLang="zh-CN" sz="3200" dirty="0">
                <a:latin typeface="华文楷体" panose="02010600040101010101" pitchFamily="2" charset="-122"/>
                <a:ea typeface="华文楷体" panose="02010600040101010101" pitchFamily="2" charset="-122"/>
              </a:rPr>
              <a:t>，可以更简单。具体方法是：先对结点按照二叉树层次自上而下、自左向右进行编号，编号</a:t>
            </a:r>
            <a:r>
              <a:rPr lang="zh-CN" altLang="zh-CN" sz="3200" dirty="0">
                <a:highlight>
                  <a:srgbClr val="FFFF00"/>
                </a:highlight>
                <a:latin typeface="华文楷体" panose="02010600040101010101" pitchFamily="2" charset="-122"/>
                <a:ea typeface="华文楷体" panose="02010600040101010101" pitchFamily="2" charset="-122"/>
              </a:rPr>
              <a:t>从</a:t>
            </a:r>
            <a:r>
              <a:rPr lang="en-US" altLang="zh-CN" sz="3200" dirty="0">
                <a:highlight>
                  <a:srgbClr val="FFFF00"/>
                </a:highlight>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开始逐步加一</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然后将结点存储在下标和其编号相同的数组分量中</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265544" y="2445024"/>
            <a:ext cx="7482508" cy="3776871"/>
          </a:xfrm>
          <a:prstGeom prst="rect">
            <a:avLst/>
          </a:prstGeom>
          <a:noFill/>
          <a:ln>
            <a:noFill/>
          </a:ln>
        </p:spPr>
      </p:pic>
    </p:spTree>
    <p:extLst>
      <p:ext uri="{BB962C8B-B14F-4D97-AF65-F5344CB8AC3E}">
        <p14:creationId xmlns:p14="http://schemas.microsoft.com/office/powerpoint/2010/main" val="160345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819797"/>
            <a:ext cx="10710853" cy="2062103"/>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顺序存储方式</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好处是数组访问简单，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坏处</a:t>
            </a:r>
            <a:r>
              <a:rPr lang="zh-CN" altLang="zh-CN" sz="3200" dirty="0">
                <a:latin typeface="华文楷体" panose="02010600040101010101" pitchFamily="2" charset="-122"/>
                <a:ea typeface="华文楷体" panose="02010600040101010101" pitchFamily="2" charset="-122"/>
              </a:rPr>
              <a:t>是它需要事先预估出数据的最大规模。</a:t>
            </a:r>
          </a:p>
        </p:txBody>
      </p:sp>
    </p:spTree>
    <p:extLst>
      <p:ext uri="{BB962C8B-B14F-4D97-AF65-F5344CB8AC3E}">
        <p14:creationId xmlns:p14="http://schemas.microsoft.com/office/powerpoint/2010/main" val="340951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7604055" y="2052231"/>
            <a:ext cx="3437698" cy="759796"/>
          </a:xfrm>
          <a:prstGeom prst="rect">
            <a:avLst/>
          </a:prstGeom>
          <a:noFill/>
          <a:ln>
            <a:noFill/>
          </a:ln>
        </p:spPr>
      </p:pic>
      <p:pic>
        <p:nvPicPr>
          <p:cNvPr id="3" name="图片 2"/>
          <p:cNvPicPr>
            <a:picLocks noChangeAspect="1"/>
          </p:cNvPicPr>
          <p:nvPr/>
        </p:nvPicPr>
        <p:blipFill>
          <a:blip r:embed="rId4"/>
          <a:stretch>
            <a:fillRect/>
          </a:stretch>
        </p:blipFill>
        <p:spPr>
          <a:xfrm>
            <a:off x="690976" y="2721082"/>
            <a:ext cx="8234363" cy="3968120"/>
          </a:xfrm>
          <a:prstGeom prst="rect">
            <a:avLst/>
          </a:prstGeom>
        </p:spPr>
      </p:pic>
    </p:spTree>
    <p:extLst>
      <p:ext uri="{BB962C8B-B14F-4D97-AF65-F5344CB8AC3E}">
        <p14:creationId xmlns:p14="http://schemas.microsoft.com/office/powerpoint/2010/main" val="2118420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广义</a:t>
            </a: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20481" y="2094790"/>
            <a:ext cx="3729606" cy="82893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2009388" y="3203640"/>
            <a:ext cx="7412908" cy="3117647"/>
          </a:xfrm>
          <a:prstGeom prst="rect">
            <a:avLst/>
          </a:prstGeom>
          <a:noFill/>
          <a:ln>
            <a:noFill/>
          </a:ln>
        </p:spPr>
      </p:pic>
    </p:spTree>
    <p:extLst>
      <p:ext uri="{BB962C8B-B14F-4D97-AF65-F5344CB8AC3E}">
        <p14:creationId xmlns:p14="http://schemas.microsoft.com/office/powerpoint/2010/main" val="4013447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4175927"/>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因为求结点的父结点的概率并不大，在标准形式中也依然能求得一个结点的父结点，因此通常多用</a:t>
            </a:r>
            <a:r>
              <a:rPr lang="zh-CN" altLang="zh-CN" sz="2800" b="0" dirty="0">
                <a:latin typeface="华文楷体" panose="02010600040101010101" pitchFamily="2" charset="-122"/>
                <a:ea typeface="华文楷体" panose="02010600040101010101" pitchFamily="2" charset="-122"/>
              </a:rPr>
              <a:t>标准形式。</a:t>
            </a: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如求值为</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的结点的父结点，可以通过遍历逐个检查哪个结点的孩子结点为</a:t>
            </a:r>
            <a:r>
              <a:rPr lang="en-US" altLang="zh-CN" sz="2800" b="0" dirty="0">
                <a:latin typeface="华文楷体" panose="02010600040101010101" pitchFamily="2" charset="-122"/>
                <a:ea typeface="华文楷体" panose="02010600040101010101" pitchFamily="2" charset="-122"/>
              </a:rPr>
              <a:t>x, </a:t>
            </a:r>
            <a:r>
              <a:rPr lang="zh-CN" altLang="en-US" sz="2800" b="0" dirty="0">
                <a:latin typeface="华文楷体" panose="02010600040101010101" pitchFamily="2" charset="-122"/>
                <a:ea typeface="华文楷体" panose="02010600040101010101" pitchFamily="2" charset="-122"/>
              </a:rPr>
              <a:t>这个结点就是</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的父结点。</a:t>
            </a: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标准形式的链式存储形式最为直观。</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spTree>
    <p:extLst>
      <p:ext uri="{BB962C8B-B14F-4D97-AF65-F5344CB8AC3E}">
        <p14:creationId xmlns:p14="http://schemas.microsoft.com/office/powerpoint/2010/main" val="4133789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二叉树类及操作实现</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3270232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标准存储的二叉树类中属性的定义</a:t>
            </a:r>
          </a:p>
        </p:txBody>
      </p:sp>
    </p:spTree>
    <p:extLst>
      <p:ext uri="{BB962C8B-B14F-4D97-AF65-F5344CB8AC3E}">
        <p14:creationId xmlns:p14="http://schemas.microsoft.com/office/powerpoint/2010/main" val="2502864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42677" y="889789"/>
            <a:ext cx="11850540" cy="574955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  left=L; right=R;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008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8" y="1558863"/>
            <a:ext cx="7748172" cy="4881694"/>
          </a:xfrm>
        </p:spPr>
        <p:txBody>
          <a:bodyPr>
            <a:noAutofit/>
          </a:bodyPr>
          <a:lstStyle/>
          <a:p>
            <a:pPr>
              <a:buFont typeface="Wingdings" panose="05000000000000000000" pitchFamily="2" charset="2"/>
              <a:buChar char="Ø"/>
            </a:pPr>
            <a:r>
              <a:rPr lang="zh-CN" altLang="zh-CN" sz="2800" b="0" dirty="0">
                <a:latin typeface="华文楷体" pitchFamily="2" charset="-122"/>
                <a:ea typeface="华文楷体" pitchFamily="2" charset="-122"/>
              </a:rPr>
              <a:t>一个结点的子树的根称为该结点的</a:t>
            </a:r>
            <a:r>
              <a:rPr lang="zh-CN" altLang="zh-CN" sz="2800" dirty="0">
                <a:latin typeface="华文楷体" pitchFamily="2" charset="-122"/>
                <a:ea typeface="华文楷体" pitchFamily="2" charset="-122"/>
              </a:rPr>
              <a:t>孩子结点</a:t>
            </a:r>
            <a:r>
              <a:rPr lang="zh-CN" altLang="zh-CN" sz="2800" b="0" dirty="0">
                <a:latin typeface="华文楷体" pitchFamily="2" charset="-122"/>
                <a:ea typeface="华文楷体" pitchFamily="2" charset="-122"/>
              </a:rPr>
              <a:t>或</a:t>
            </a:r>
            <a:r>
              <a:rPr lang="zh-CN" altLang="zh-CN" sz="2800" dirty="0">
                <a:latin typeface="华文楷体" pitchFamily="2" charset="-122"/>
                <a:ea typeface="华文楷体" pitchFamily="2" charset="-122"/>
              </a:rPr>
              <a:t>儿子结点</a:t>
            </a:r>
            <a:r>
              <a:rPr lang="zh-CN" altLang="zh-CN" sz="2800" b="0" dirty="0">
                <a:latin typeface="华文楷体" pitchFamily="2" charset="-122"/>
                <a:ea typeface="华文楷体" pitchFamily="2" charset="-122"/>
              </a:rPr>
              <a:t>；反之，相对于孩子结点，该结点称为</a:t>
            </a:r>
            <a:r>
              <a:rPr lang="zh-CN" altLang="zh-CN" sz="2800" dirty="0">
                <a:latin typeface="华文楷体" pitchFamily="2" charset="-122"/>
                <a:ea typeface="华文楷体" pitchFamily="2" charset="-122"/>
              </a:rPr>
              <a:t>父结点</a:t>
            </a:r>
            <a:r>
              <a:rPr lang="zh-CN" altLang="zh-CN" sz="2800" b="0" dirty="0">
                <a:latin typeface="华文楷体" pitchFamily="2" charset="-122"/>
                <a:ea typeface="华文楷体" pitchFamily="2" charset="-122"/>
              </a:rPr>
              <a:t>。父结点的父结点称为</a:t>
            </a:r>
            <a:r>
              <a:rPr lang="zh-CN" altLang="zh-CN" sz="2800" dirty="0">
                <a:latin typeface="华文楷体" pitchFamily="2" charset="-122"/>
                <a:ea typeface="华文楷体" pitchFamily="2" charset="-122"/>
              </a:rPr>
              <a:t>祖父结点</a:t>
            </a:r>
            <a:r>
              <a:rPr lang="zh-CN" altLang="zh-CN" sz="2800" b="0" dirty="0">
                <a:latin typeface="华文楷体" pitchFamily="2" charset="-122"/>
                <a:ea typeface="华文楷体" pitchFamily="2" charset="-122"/>
              </a:rPr>
              <a:t>，从根到树中某个结点的路径上经过的所有结点，包括根结点，都称为这个结点的</a:t>
            </a:r>
            <a:r>
              <a:rPr lang="zh-CN" altLang="zh-CN" sz="2800" dirty="0">
                <a:latin typeface="华文楷体" pitchFamily="2" charset="-122"/>
                <a:ea typeface="华文楷体" pitchFamily="2" charset="-122"/>
              </a:rPr>
              <a:t>祖先结点</a:t>
            </a:r>
            <a:r>
              <a:rPr lang="zh-CN" altLang="zh-CN" sz="2800" b="0" dirty="0">
                <a:latin typeface="华文楷体" pitchFamily="2" charset="-122"/>
                <a:ea typeface="华文楷体" pitchFamily="2" charset="-122"/>
              </a:rPr>
              <a:t>；相对地，这些结点称为祖先结点的</a:t>
            </a:r>
            <a:r>
              <a:rPr lang="zh-CN" altLang="zh-CN" sz="2800" dirty="0">
                <a:latin typeface="华文楷体" pitchFamily="2" charset="-122"/>
                <a:ea typeface="华文楷体" pitchFamily="2" charset="-122"/>
              </a:rPr>
              <a:t>子孙结点</a:t>
            </a:r>
            <a:r>
              <a:rPr lang="zh-CN" altLang="zh-CN" sz="2800" b="0" dirty="0">
                <a:latin typeface="华文楷体" pitchFamily="2" charset="-122"/>
                <a:ea typeface="华文楷体" pitchFamily="2" charset="-122"/>
              </a:rPr>
              <a:t>。同一父结点的结点互为</a:t>
            </a:r>
            <a:r>
              <a:rPr lang="zh-CN" altLang="zh-CN" sz="2800" dirty="0">
                <a:latin typeface="华文楷体" pitchFamily="2" charset="-122"/>
                <a:ea typeface="华文楷体" pitchFamily="2" charset="-122"/>
              </a:rPr>
              <a:t>兄弟结点</a:t>
            </a:r>
            <a:r>
              <a:rPr lang="zh-CN" altLang="zh-CN" sz="2800" b="0" dirty="0">
                <a:latin typeface="华文楷体" pitchFamily="2" charset="-122"/>
                <a:ea typeface="华文楷体" pitchFamily="2" charset="-122"/>
              </a:rPr>
              <a:t>，同一祖父但不同父亲的结点互称为</a:t>
            </a:r>
            <a:r>
              <a:rPr lang="zh-CN" altLang="zh-CN" sz="2800" dirty="0">
                <a:latin typeface="华文楷体" pitchFamily="2" charset="-122"/>
                <a:ea typeface="华文楷体" pitchFamily="2" charset="-122"/>
              </a:rPr>
              <a:t>堂兄弟结点</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068940" y="2062783"/>
            <a:ext cx="4123060" cy="3602521"/>
          </a:xfrm>
          <a:prstGeom prst="rect">
            <a:avLst/>
          </a:prstGeom>
          <a:noFill/>
          <a:ln>
            <a:noFill/>
          </a:ln>
        </p:spPr>
      </p:pic>
    </p:spTree>
    <p:extLst>
      <p:ext uri="{BB962C8B-B14F-4D97-AF65-F5344CB8AC3E}">
        <p14:creationId xmlns:p14="http://schemas.microsoft.com/office/powerpoint/2010/main" val="3729273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dirty="0">
                <a:ea typeface="华文楷体" panose="02010600040101010101" pitchFamily="2" charset="-122"/>
                <a:cs typeface="Times New Roman" panose="02020603050405020304" pitchFamily="18" charset="0"/>
              </a:rPr>
              <a:t>*root;</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a:t>
            </a:r>
          </a:p>
        </p:txBody>
      </p:sp>
    </p:spTree>
    <p:extLst>
      <p:ext uri="{BB962C8B-B14F-4D97-AF65-F5344CB8AC3E}">
        <p14:creationId xmlns:p14="http://schemas.microsoft.com/office/powerpoint/2010/main" val="366133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574980"/>
            <a:ext cx="11850540" cy="6123995"/>
          </a:xfrm>
        </p:spPr>
        <p:txBody>
          <a:bodyPr>
            <a:noAutofit/>
          </a:bodyPr>
          <a:lstStyle/>
          <a:p>
            <a:pPr marL="0" indent="0">
              <a:buNone/>
            </a:pPr>
            <a:r>
              <a:rPr lang="en-US" altLang="zh-CN" sz="140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按前序遍历输出以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按中序遍历输出以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按后序遍历输出以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dirty="0">
                <a:ea typeface="华文楷体" panose="02010600040101010101" pitchFamily="2" charset="-122"/>
                <a:cs typeface="Times New Roman" panose="02020603050405020304" pitchFamily="18" charset="0"/>
              </a:rPr>
              <a:t>void </a:t>
            </a:r>
            <a:r>
              <a:rPr lang="en-US" altLang="zh-CN" dirty="0" err="1">
                <a:ea typeface="华文楷体" panose="02010600040101010101" pitchFamily="2" charset="-122"/>
                <a:cs typeface="Times New Roman" panose="02020603050405020304" pitchFamily="18" charset="0"/>
              </a:rPr>
              <a:t>createTree</a:t>
            </a:r>
            <a:r>
              <a:rPr lang="en-US" altLang="zh-CN" dirty="0">
                <a:ea typeface="华文楷体" panose="02010600040101010101" pitchFamily="2" charset="-122"/>
                <a:cs typeface="Times New Roman" panose="02020603050405020304" pitchFamily="18" charset="0"/>
              </a:rPr>
              <a:t>(</a:t>
            </a:r>
            <a:r>
              <a:rPr lang="en-US" altLang="zh-CN" dirty="0" err="1">
                <a:ea typeface="华文楷体" panose="02010600040101010101" pitchFamily="2" charset="-122"/>
                <a:cs typeface="Times New Roman" panose="02020603050405020304" pitchFamily="18" charset="0"/>
              </a:rPr>
              <a:t>const</a:t>
            </a:r>
            <a:r>
              <a:rPr lang="en-US" altLang="zh-CN" dirty="0">
                <a:ea typeface="华文楷体" panose="02010600040101010101" pitchFamily="2" charset="-122"/>
                <a:cs typeface="Times New Roman" panose="02020603050405020304" pitchFamily="18" charset="0"/>
              </a:rPr>
              <a:t> </a:t>
            </a:r>
            <a:r>
              <a:rPr lang="en-US" altLang="zh-CN" dirty="0" err="1">
                <a:ea typeface="华文楷体" panose="02010600040101010101" pitchFamily="2" charset="-122"/>
                <a:cs typeface="Times New Roman" panose="02020603050405020304" pitchFamily="18" charset="0"/>
              </a:rPr>
              <a:t>elemType</a:t>
            </a:r>
            <a:r>
              <a:rPr lang="en-US" altLang="zh-CN" dirty="0">
                <a:ea typeface="华文楷体" panose="02010600040101010101" pitchFamily="2" charset="-122"/>
                <a:cs typeface="Times New Roman" panose="02020603050405020304" pitchFamily="18" charset="0"/>
              </a:rPr>
              <a:t> &amp;</a:t>
            </a:r>
            <a:r>
              <a:rPr lang="en-US" altLang="zh-CN" dirty="0" err="1">
                <a:ea typeface="华文楷体" panose="02010600040101010101" pitchFamily="2" charset="-122"/>
                <a:cs typeface="Times New Roman" panose="02020603050405020304" pitchFamily="18" charset="0"/>
              </a:rPr>
              <a:t>stopFlag</a:t>
            </a:r>
            <a:r>
              <a:rPr lang="en-US" altLang="zh-CN" dirty="0">
                <a:ea typeface="华文楷体" panose="02010600040101010101" pitchFamily="2" charset="-122"/>
                <a:cs typeface="Times New Roman" panose="02020603050405020304" pitchFamily="18" charset="0"/>
              </a:rPr>
              <a:t>);//</a:t>
            </a:r>
            <a:r>
              <a:rPr lang="zh-CN" altLang="zh-CN"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GetRoot</a:t>
            </a:r>
            <a:r>
              <a:rPr lang="en-US" altLang="zh-CN" b="0" dirty="0">
                <a:ea typeface="华文楷体" panose="02010600040101010101" pitchFamily="2" charset="-122"/>
                <a:cs typeface="Times New Roman" panose="02020603050405020304" pitchFamily="18" charset="0"/>
              </a:rPr>
              <a:t>(){ return  root; }</a:t>
            </a:r>
            <a:endParaRPr lang="zh-CN" altLang="zh-CN" b="0" dirty="0">
              <a:ea typeface="华文楷体" panose="02010600040101010101" pitchFamily="2" charset="-122"/>
              <a:cs typeface="Times New Roman" panose="02020603050405020304" pitchFamily="18" charset="0"/>
            </a:endParaRPr>
          </a:p>
          <a:p>
            <a:pPr marL="0" indent="0">
              <a:buNone/>
            </a:pPr>
            <a:endParaRPr lang="zh-CN" altLang="zh-CN" b="0" dirty="0"/>
          </a:p>
          <a:p>
            <a:pPr marL="0" indent="0">
              <a:buNone/>
            </a:pPr>
            <a:r>
              <a:rPr lang="en-US" altLang="zh-CN" sz="1400" b="0" dirty="0"/>
              <a:t> </a:t>
            </a:r>
            <a:endParaRPr lang="zh-CN" altLang="zh-CN" b="0" dirty="0"/>
          </a:p>
        </p:txBody>
      </p:sp>
    </p:spTree>
    <p:extLst>
      <p:ext uri="{BB962C8B-B14F-4D97-AF65-F5344CB8AC3E}">
        <p14:creationId xmlns:p14="http://schemas.microsoft.com/office/powerpoint/2010/main" val="2677723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70111"/>
            <a:ext cx="11850540" cy="4613246"/>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 //</a:t>
            </a:r>
            <a:r>
              <a:rPr lang="zh-CN" altLang="zh-CN" b="0" dirty="0">
                <a:ea typeface="华文楷体" panose="02010600040101010101" pitchFamily="2" charset="-122"/>
                <a:cs typeface="Times New Roman" panose="02020603050405020304" pitchFamily="18" charset="0"/>
              </a:rPr>
              <a:t>求二叉树的结点个数。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 //</a:t>
            </a:r>
            <a:r>
              <a:rPr lang="zh-CN" altLang="zh-CN" b="0" dirty="0">
                <a:ea typeface="华文楷体" panose="02010600040101010101" pitchFamily="2" charset="-122"/>
                <a:cs typeface="Times New Roman" panose="02020603050405020304" pitchFamily="18" charset="0"/>
              </a:rPr>
              <a:t>求二叉树的高度。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删除二叉树</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按前序遍历输出二叉树的结点的数据值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按后序遍历输出二叉树的结点的数据值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1438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3509" y="1509257"/>
            <a:ext cx="11832961" cy="2670857"/>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两种情况：</a:t>
            </a: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构造一棵空的二叉树： 属性</a:t>
            </a:r>
            <a:r>
              <a:rPr lang="en-US" altLang="zh-CN" sz="2800" b="0" dirty="0">
                <a:ea typeface="华文楷体" panose="02010600040101010101" pitchFamily="2" charset="-122"/>
                <a:cs typeface="Times New Roman" panose="02020603050405020304" pitchFamily="18" charset="0"/>
              </a:rPr>
              <a:t>root = NULL;</a:t>
            </a: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建立一棵非空二叉树</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构造类</a:t>
            </a:r>
          </a:p>
        </p:txBody>
      </p:sp>
      <p:sp>
        <p:nvSpPr>
          <p:cNvPr id="2" name="文本框 1"/>
          <p:cNvSpPr txBox="1"/>
          <p:nvPr/>
        </p:nvSpPr>
        <p:spPr>
          <a:xfrm>
            <a:off x="404949" y="4362994"/>
            <a:ext cx="10528662"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本章不讨论插入、删除，空二叉树是无法验证其各种属性类操作，故要建立非空二叉树。</a:t>
            </a:r>
          </a:p>
        </p:txBody>
      </p:sp>
    </p:spTree>
    <p:extLst>
      <p:ext uri="{BB962C8B-B14F-4D97-AF65-F5344CB8AC3E}">
        <p14:creationId xmlns:p14="http://schemas.microsoft.com/office/powerpoint/2010/main" val="276850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2069" y="1712263"/>
            <a:ext cx="11406592" cy="70696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只有在内存中建立起一棵二叉树，其余的操作才便于测试</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41460" y="3075199"/>
            <a:ext cx="11207810" cy="3539430"/>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具体目标：</a:t>
            </a:r>
            <a:endParaRPr lang="en-US" altLang="zh-CN" sz="2800" b="1" dirty="0">
              <a:solidFill>
                <a:schemeClr val="accent1"/>
              </a:solidFill>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在内存中为每个元素创建存储结点空间，元素值放该结点中。</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建立结点的父子关系，即填写左右子结点地址。</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龙门阵：</a:t>
            </a:r>
            <a:endParaRPr lang="en-US" altLang="zh-CN" sz="2800" b="1" dirty="0">
              <a:solidFill>
                <a:schemeClr val="accent1"/>
              </a:solidFill>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主动建根结点，由根（父）引出左右子结点的创建，左右子排队下延。</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此处可对照单枝树思考。</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922163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63923" y="2274602"/>
            <a:ext cx="11207810"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借助一个队列来管理结点。</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读入根结点的值，在内存中创建根结点并将根结点地址进队</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通过将结点从队列中逐个出队、按照出队结点的信息提醒用户输入其孩子结点信息、为孩子创建结点空间，并将孩子结点的地址写到父结点的左右孩子字段里，然后将孩子结点地址进队，让它们在队中等候出队的机会，以便有机会创建它们自己的孩子结点。如此反复进行以上出队、输入孩子、建立孩子结点、链接孩子结点、孩子结点进队的操作。</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当整个队列为空时，循环结束，在内存中就建好了一棵二叉树对应的二叉链表。</a:t>
            </a: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
        <p:nvSpPr>
          <p:cNvPr id="3" name="内容占位符 2"/>
          <p:cNvSpPr>
            <a:spLocks noGrp="1"/>
          </p:cNvSpPr>
          <p:nvPr>
            <p:ph sz="quarter" idx="10"/>
          </p:nvPr>
        </p:nvSpPr>
        <p:spPr>
          <a:xfrm>
            <a:off x="386386" y="1504437"/>
            <a:ext cx="11162884" cy="5060598"/>
          </a:xfrm>
        </p:spPr>
        <p:txBody>
          <a:bodyPr>
            <a:normAutofit/>
          </a:bodyPr>
          <a:lstStyle/>
          <a:p>
            <a:pPr marL="0" indent="0">
              <a:buNone/>
            </a:pPr>
            <a:r>
              <a:rPr lang="zh-CN" altLang="en-US" sz="3200" dirty="0"/>
              <a:t>算法思路：</a:t>
            </a:r>
          </a:p>
        </p:txBody>
      </p:sp>
    </p:spTree>
    <p:extLst>
      <p:ext uri="{BB962C8B-B14F-4D97-AF65-F5344CB8AC3E}">
        <p14:creationId xmlns:p14="http://schemas.microsoft.com/office/powerpoint/2010/main" val="909886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建立二叉树算法分析</a:t>
            </a:r>
          </a:p>
        </p:txBody>
      </p:sp>
      <p:sp>
        <p:nvSpPr>
          <p:cNvPr id="5" name="文本框 4"/>
          <p:cNvSpPr txBox="1"/>
          <p:nvPr/>
        </p:nvSpPr>
        <p:spPr>
          <a:xfrm>
            <a:off x="341459" y="1623523"/>
            <a:ext cx="11585497"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二叉树的第一层结点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是主动进队的。</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根出队时，</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创建并链接了根的孩子（第二层的所有结点）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并使得第二层结点全部进队；</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当第二层结点逐个出队时，又</a:t>
            </a:r>
            <a:r>
              <a:rPr lang="zh-CN" altLang="en-US" sz="2800" dirty="0">
                <a:latin typeface="华文楷体" panose="02010600040101010101" pitchFamily="2" charset="-122"/>
                <a:ea typeface="华文楷体" panose="02010600040101010101" pitchFamily="2" charset="-122"/>
              </a:rPr>
              <a:t>输入、</a:t>
            </a:r>
            <a:r>
              <a:rPr lang="zh-CN" altLang="zh-CN" sz="2800" dirty="0">
                <a:latin typeface="华文楷体" panose="02010600040101010101" pitchFamily="2" charset="-122"/>
                <a:ea typeface="华文楷体" panose="02010600040101010101" pitchFamily="2" charset="-122"/>
              </a:rPr>
              <a:t>创建并链接了第三层的所有结点；</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如此这般，所有层的结点得以创建并链接在父结点的左或者右孩子链上。</a:t>
            </a:r>
          </a:p>
        </p:txBody>
      </p:sp>
    </p:spTree>
    <p:extLst>
      <p:ext uri="{BB962C8B-B14F-4D97-AF65-F5344CB8AC3E}">
        <p14:creationId xmlns:p14="http://schemas.microsoft.com/office/powerpoint/2010/main" val="164608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08379"/>
            <a:ext cx="11850540" cy="503217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BTree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createTree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创建一棵二叉树</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seqQueue</a:t>
            </a:r>
            <a:r>
              <a:rPr lang="en-US" altLang="zh-CN" sz="2800" b="0" dirty="0">
                <a:ea typeface="华文楷体" panose="02010600040101010101" pitchFamily="2" charset="-122"/>
                <a:cs typeface="Times New Roman" panose="02020603050405020304" pitchFamily="18" charset="0"/>
              </a:rPr>
              <a:t>&lt;Node&lt;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&gt;*&gt; que;</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e, el, er;     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 *p, *pl, *pr;//</a:t>
            </a:r>
            <a:r>
              <a:rPr lang="zh-CN" altLang="en-US" sz="2800" b="0" dirty="0">
                <a:ea typeface="华文楷体" panose="02010600040101010101" pitchFamily="2" charset="-122"/>
                <a:cs typeface="Times New Roman" panose="02020603050405020304" pitchFamily="18" charset="0"/>
              </a:rPr>
              <a:t>左右</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cout</a:t>
            </a:r>
            <a:r>
              <a:rPr lang="en-US" altLang="zh-CN" sz="2800" b="0" dirty="0">
                <a:ea typeface="华文楷体" panose="02010600040101010101" pitchFamily="2" charset="-122"/>
                <a:cs typeface="Times New Roman" panose="02020603050405020304" pitchFamily="18" charset="0"/>
              </a:rPr>
              <a:t>&lt;&lt;“Please input the value of the root: ";     </a:t>
            </a:r>
            <a:r>
              <a:rPr lang="en-US" altLang="zh-CN" sz="2800" b="0" dirty="0" err="1">
                <a:ea typeface="华文楷体" panose="02010600040101010101" pitchFamily="2" charset="-122"/>
                <a:cs typeface="Times New Roman" panose="02020603050405020304" pitchFamily="18" charset="0"/>
              </a:rPr>
              <a:t>cin</a:t>
            </a:r>
            <a:r>
              <a:rPr lang="en-US" altLang="zh-CN" sz="2800" b="0" dirty="0">
                <a:ea typeface="华文楷体" panose="02010600040101010101" pitchFamily="2" charset="-122"/>
                <a:cs typeface="Times New Roman" panose="02020603050405020304" pitchFamily="18" charset="0"/>
              </a:rPr>
              <a:t>&gt;&gt;e;</a:t>
            </a:r>
          </a:p>
          <a:p>
            <a:pPr marL="0" indent="0">
              <a:buNone/>
            </a:pPr>
            <a:r>
              <a:rPr lang="en-US" altLang="zh-CN" sz="2800" b="0" dirty="0">
                <a:ea typeface="华文楷体" panose="02010600040101010101" pitchFamily="2" charset="-122"/>
                <a:cs typeface="Times New Roman" panose="02020603050405020304" pitchFamily="18" charset="0"/>
              </a:rPr>
              <a:t>     if (e== </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{return;}</a:t>
            </a:r>
            <a:endParaRPr lang="zh-CN" altLang="zh-CN" sz="2800" b="0" dirty="0">
              <a:ea typeface="华文楷体" panose="02010600040101010101" pitchFamily="2" charset="-122"/>
              <a:cs typeface="Times New Roman" panose="02020603050405020304" pitchFamily="18" charset="0"/>
            </a:endParaRPr>
          </a:p>
        </p:txBody>
      </p:sp>
      <p:sp>
        <p:nvSpPr>
          <p:cNvPr id="3" name="Rectangle 2"/>
          <p:cNvSpPr>
            <a:spLocks noGrp="1" noRot="1" noChangeArrowheads="1"/>
          </p:cNvSpPr>
          <p:nvPr>
            <p:ph type="title"/>
          </p:nvPr>
        </p:nvSpPr>
        <p:spPr>
          <a:xfrm>
            <a:off x="341460" y="795928"/>
            <a:ext cx="7748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建立一棵非空二叉树实现程序：</a:t>
            </a:r>
          </a:p>
        </p:txBody>
      </p:sp>
    </p:spTree>
    <p:extLst>
      <p:ext uri="{BB962C8B-B14F-4D97-AF65-F5344CB8AC3E}">
        <p14:creationId xmlns:p14="http://schemas.microsoft.com/office/powerpoint/2010/main" val="2575214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838417" y="1328865"/>
            <a:ext cx="11009026" cy="537010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root = p; //</a:t>
            </a:r>
            <a:r>
              <a:rPr lang="zh-CN" altLang="zh-CN" b="0" dirty="0">
                <a:ea typeface="华文楷体" panose="02010600040101010101" pitchFamily="2" charset="-122"/>
                <a:cs typeface="Times New Roman" panose="02020603050405020304" pitchFamily="18" charset="0"/>
              </a:rPr>
              <a:t>根结点为该新创建结点</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a:t>
            </a:r>
            <a:r>
              <a:rPr lang="en-US" altLang="zh-CN" b="0" dirty="0" err="1">
                <a:ea typeface="华文楷体" panose="02010600040101010101" pitchFamily="2" charset="-122"/>
                <a:cs typeface="Times New Roman" panose="02020603050405020304" pitchFamily="18" charset="0"/>
              </a:rPr>
              <a:t>que.isEmpty</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p = </a:t>
            </a:r>
            <a:r>
              <a:rPr lang="en-US" altLang="zh-CN" b="0" dirty="0" err="1">
                <a:ea typeface="华文楷体" panose="02010600040101010101" pitchFamily="2" charset="-122"/>
                <a:cs typeface="Times New Roman" panose="02020603050405020304" pitchFamily="18" charset="0"/>
              </a:rPr>
              <a:t>que.front</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获得队首元素并出队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que.deQueue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&lt;&lt;"Please input the value of the left child and the right child of "&lt;&lt;p-&gt;data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&lt;&lt;" using "&lt;&lt;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&lt;&lt;" as no child: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cin</a:t>
            </a:r>
            <a:r>
              <a:rPr lang="en-US" altLang="zh-CN" b="0" dirty="0">
                <a:ea typeface="华文楷体" panose="02010600040101010101" pitchFamily="2" charset="-122"/>
                <a:cs typeface="Times New Roman" panose="02020603050405020304" pitchFamily="18" charset="0"/>
              </a:rPr>
              <a:t>&gt;&gt;el&gt;&gt;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6623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39025" y="772272"/>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(el!=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该结点有左孩子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p-&gt;left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该结点有右孩子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p-&gt;right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310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254444"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树中每个结点</a:t>
            </a:r>
            <a:r>
              <a:rPr lang="zh-CN" altLang="zh-CN" sz="2800" b="0" dirty="0">
                <a:highlight>
                  <a:srgbClr val="FFFF00"/>
                </a:highlight>
                <a:ea typeface="华文楷体" pitchFamily="2" charset="-122"/>
                <a:cs typeface="Times New Roman" panose="02020603050405020304" pitchFamily="18" charset="0"/>
              </a:rPr>
              <a:t>拥有的孩子结点的个数</a:t>
            </a:r>
            <a:r>
              <a:rPr lang="zh-CN" altLang="zh-CN" sz="2800" b="0" dirty="0">
                <a:ea typeface="华文楷体" pitchFamily="2" charset="-122"/>
                <a:cs typeface="Times New Roman" panose="02020603050405020304" pitchFamily="18" charset="0"/>
              </a:rPr>
              <a:t>称为该</a:t>
            </a:r>
            <a:r>
              <a:rPr lang="zh-CN" altLang="zh-CN" sz="2800" dirty="0">
                <a:ea typeface="华文楷体" pitchFamily="2" charset="-122"/>
                <a:cs typeface="Times New Roman" panose="02020603050405020304" pitchFamily="18" charset="0"/>
              </a:rPr>
              <a:t>结点的度</a:t>
            </a:r>
            <a:r>
              <a:rPr lang="zh-CN" altLang="zh-CN" sz="2800" b="0" dirty="0">
                <a:ea typeface="华文楷体" pitchFamily="2" charset="-122"/>
                <a:cs typeface="Times New Roman" panose="02020603050405020304" pitchFamily="18" charset="0"/>
              </a:rPr>
              <a:t>，度为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终端结点</a:t>
            </a:r>
            <a:r>
              <a:rPr lang="zh-CN" altLang="zh-CN" sz="2800" b="0" dirty="0">
                <a:ea typeface="华文楷体" pitchFamily="2" charset="-122"/>
                <a:cs typeface="Times New Roman" panose="02020603050405020304" pitchFamily="18" charset="0"/>
              </a:rPr>
              <a:t>，度不为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非叶子结点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中间结点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非终端结点</a:t>
            </a:r>
            <a:r>
              <a:rPr lang="zh-CN" altLang="zh-CN" sz="2800" b="0" dirty="0">
                <a:ea typeface="华文楷体" pitchFamily="2" charset="-122"/>
                <a:cs typeface="Times New Roman" panose="02020603050405020304" pitchFamily="18" charset="0"/>
              </a:rPr>
              <a:t>。</a:t>
            </a:r>
            <a:r>
              <a:rPr lang="zh-CN" altLang="zh-CN" sz="2800" dirty="0">
                <a:ea typeface="华文楷体" pitchFamily="2" charset="-122"/>
                <a:cs typeface="Times New Roman" panose="02020603050405020304" pitchFamily="18" charset="0"/>
              </a:rPr>
              <a:t>树的度</a:t>
            </a:r>
            <a:r>
              <a:rPr lang="zh-CN" altLang="zh-CN" sz="2800" b="0" dirty="0">
                <a:ea typeface="华文楷体" pitchFamily="2" charset="-122"/>
                <a:cs typeface="Times New Roman" panose="02020603050405020304" pitchFamily="18" charset="0"/>
              </a:rPr>
              <a:t>是树中每个结点的度的</a:t>
            </a:r>
            <a:r>
              <a:rPr lang="zh-CN" altLang="zh-CN" sz="2800" b="0" dirty="0">
                <a:highlight>
                  <a:srgbClr val="FFFF00"/>
                </a:highlight>
                <a:ea typeface="华文楷体" pitchFamily="2" charset="-122"/>
                <a:cs typeface="Times New Roman" panose="02020603050405020304" pitchFamily="18" charset="0"/>
              </a:rPr>
              <a:t>最大值</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树中结点具有层次关系。</a:t>
            </a:r>
            <a:r>
              <a:rPr lang="zh-CN" altLang="zh-CN" sz="2800" dirty="0">
                <a:ea typeface="华文楷体" pitchFamily="2" charset="-122"/>
                <a:cs typeface="Times New Roman" panose="02020603050405020304" pitchFamily="18" charset="0"/>
              </a:rPr>
              <a:t>根的层次</a:t>
            </a:r>
            <a:r>
              <a:rPr lang="zh-CN" altLang="zh-CN" sz="2800" b="0" dirty="0">
                <a:ea typeface="华文楷体" pitchFamily="2" charset="-122"/>
                <a:cs typeface="Times New Roman" panose="02020603050405020304" pitchFamily="18" charset="0"/>
              </a:rPr>
              <a:t>数通常规定为</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，其余结点的层次数是其父结点的层次数加</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。树中所有结点的层次数</a:t>
            </a:r>
            <a:r>
              <a:rPr lang="zh-CN" altLang="zh-CN" sz="2800" b="0" dirty="0">
                <a:highlight>
                  <a:srgbClr val="FFFF00"/>
                </a:highlight>
                <a:ea typeface="华文楷体" pitchFamily="2" charset="-122"/>
                <a:cs typeface="Times New Roman" panose="02020603050405020304" pitchFamily="18" charset="0"/>
              </a:rPr>
              <a:t>的最大值</a:t>
            </a:r>
            <a:r>
              <a:rPr lang="zh-CN" altLang="zh-CN" sz="2800" b="0" dirty="0">
                <a:ea typeface="华文楷体" pitchFamily="2" charset="-122"/>
                <a:cs typeface="Times New Roman" panose="02020603050405020304" pitchFamily="18" charset="0"/>
              </a:rPr>
              <a:t>就是</a:t>
            </a:r>
            <a:r>
              <a:rPr lang="zh-CN" altLang="zh-CN" sz="2800" dirty="0">
                <a:ea typeface="华文楷体" pitchFamily="2" charset="-122"/>
                <a:cs typeface="Times New Roman" panose="02020603050405020304" pitchFamily="18" charset="0"/>
              </a:rPr>
              <a:t>树的高度</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注意：在有些教科书上，树高定义为结点的最大层次数减一</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即分支的层次数</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9269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3440564"/>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求属性的两个操作：函数</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Size</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，否则返回根的个数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加上根的左、右子树中结点个数； </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Height</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加上根的左、右子树高度中的最大值。</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11383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a:t>
            </a: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算法可以感受</a:t>
            </a:r>
            <a:r>
              <a:rPr lang="zh-CN" altLang="zh-CN" sz="2800" dirty="0">
                <a:ea typeface="华文楷体" panose="02010600040101010101" pitchFamily="2" charset="-122"/>
                <a:cs typeface="Times New Roman" panose="02020603050405020304" pitchFamily="18" charset="0"/>
              </a:rPr>
              <a:t>二叉树操作中递归应用的普遍性</a:t>
            </a:r>
            <a:endParaRPr lang="en-US" altLang="zh-CN" sz="280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                   </a:t>
            </a:r>
            <a:r>
              <a:rPr lang="en-US" altLang="zh-CN" sz="2800" dirty="0">
                <a:solidFill>
                  <a:schemeClr val="accent1"/>
                </a:solidFill>
                <a:ea typeface="华文楷体" panose="02010600040101010101" pitchFamily="2" charset="-122"/>
                <a:cs typeface="Times New Roman" panose="02020603050405020304" pitchFamily="18" charset="0"/>
              </a:rPr>
              <a:t>---</a:t>
            </a:r>
            <a:r>
              <a:rPr lang="zh-CN" altLang="en-US" sz="2800" dirty="0">
                <a:solidFill>
                  <a:schemeClr val="accent1"/>
                </a:solidFill>
                <a:ea typeface="华文楷体" panose="02010600040101010101" pitchFamily="2" charset="-122"/>
                <a:cs typeface="Times New Roman" panose="02020603050405020304" pitchFamily="18" charset="0"/>
              </a:rPr>
              <a:t>原因：二叉树的递归定义</a:t>
            </a:r>
            <a:r>
              <a:rPr lang="zh-CN" altLang="en-US" sz="2800" b="0" dirty="0">
                <a:solidFill>
                  <a:schemeClr val="accent1"/>
                </a:solidFill>
                <a:ea typeface="华文楷体" panose="02010600040101010101" pitchFamily="2" charset="-122"/>
                <a:cs typeface="Times New Roman" panose="02020603050405020304" pitchFamily="18" charset="0"/>
              </a:rPr>
              <a:t>。</a:t>
            </a:r>
            <a:endParaRPr lang="en-US" altLang="zh-CN" sz="2800" b="0" dirty="0">
              <a:solidFill>
                <a:schemeClr val="accent1"/>
              </a:solidFill>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一般来说，只要能用递归来定义该操作，就能写出递归的算法。</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a:t>
            </a:r>
            <a:r>
              <a:rPr lang="zh-CN" altLang="zh-CN" sz="2800" b="0" dirty="0">
                <a:ea typeface="华文楷体" panose="02010600040101010101" pitchFamily="2" charset="-122"/>
                <a:cs typeface="Times New Roman" panose="02020603050405020304" pitchFamily="18" charset="0"/>
              </a:rPr>
              <a:t>算法逻辑简单明了、代码较短，不容易出错。</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递归是计算思维最典型的组成元素之一。</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34835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514350" indent="-514350">
              <a:buAutoNum type="arabicPeriod"/>
            </a:pPr>
            <a:r>
              <a:rPr lang="zh-CN" altLang="en-US" sz="2800" b="0" dirty="0">
                <a:ea typeface="华文楷体" panose="02010600040101010101" pitchFamily="2" charset="-122"/>
                <a:cs typeface="Times New Roman" panose="02020603050405020304" pitchFamily="18" charset="0"/>
              </a:rPr>
              <a:t>有简单问题规模，不需要递归，直接可解决。</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规模大的问题在规模小的问题解的基础上求解。</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函数调用一步步由规模大的问题向规模小的问题上发展。</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常见错误： 在</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上，公式或者返回方式错误。后面例子中详解。</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递归程序要素</a:t>
            </a:r>
            <a:r>
              <a:rPr lang="zh-CN" altLang="en-US" dirty="0"/>
              <a:t>：</a:t>
            </a:r>
          </a:p>
        </p:txBody>
      </p:sp>
    </p:spTree>
    <p:extLst>
      <p:ext uri="{BB962C8B-B14F-4D97-AF65-F5344CB8AC3E}">
        <p14:creationId xmlns:p14="http://schemas.microsoft.com/office/powerpoint/2010/main" val="1032061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172272"/>
            <a:ext cx="4290175" cy="7100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屏幕上输出</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行***。</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递归程序简单例子</a:t>
            </a:r>
            <a:r>
              <a:rPr lang="zh-CN" altLang="en-US" dirty="0"/>
              <a:t>：</a:t>
            </a:r>
          </a:p>
        </p:txBody>
      </p:sp>
      <p:sp>
        <p:nvSpPr>
          <p:cNvPr id="2" name="文本框 1"/>
          <p:cNvSpPr txBox="1"/>
          <p:nvPr/>
        </p:nvSpPr>
        <p:spPr>
          <a:xfrm>
            <a:off x="480608" y="3061252"/>
            <a:ext cx="5184697" cy="2246769"/>
          </a:xfrm>
          <a:prstGeom prst="rect">
            <a:avLst/>
          </a:prstGeom>
          <a:noFill/>
        </p:spPr>
        <p:txBody>
          <a:bodyPr wrap="square" rtlCol="0">
            <a:spAutoFit/>
          </a:bodyPr>
          <a:lstStyle/>
          <a:p>
            <a:r>
              <a:rPr lang="en-US" altLang="zh-CN" sz="2800" b="1" dirty="0"/>
              <a:t>void  print(</a:t>
            </a:r>
            <a:r>
              <a:rPr lang="en-US" altLang="zh-CN" sz="2800" b="1" dirty="0" err="1"/>
              <a:t>int</a:t>
            </a:r>
            <a:r>
              <a:rPr lang="en-US" altLang="zh-CN" sz="2800" b="1" dirty="0"/>
              <a:t> n)</a:t>
            </a:r>
          </a:p>
          <a:p>
            <a:r>
              <a:rPr lang="en-US" altLang="zh-CN" sz="2800" b="1" dirty="0"/>
              <a:t>{  if (n&lt;=0) return;</a:t>
            </a:r>
          </a:p>
          <a:p>
            <a:r>
              <a:rPr lang="en-US" altLang="zh-CN" sz="2800" b="1" dirty="0"/>
              <a:t>   </a:t>
            </a:r>
            <a:r>
              <a:rPr lang="en-US" altLang="zh-CN" sz="2800" b="1" dirty="0" err="1"/>
              <a:t>cout</a:t>
            </a:r>
            <a:r>
              <a:rPr lang="en-US" altLang="zh-CN" sz="2800" b="1" dirty="0"/>
              <a:t>&lt;&lt;“***”&lt;&lt;</a:t>
            </a:r>
            <a:r>
              <a:rPr lang="en-US" altLang="zh-CN" sz="2800" b="1" dirty="0" err="1"/>
              <a:t>endl</a:t>
            </a:r>
            <a:r>
              <a:rPr lang="en-US" altLang="zh-CN" sz="2800" b="1" dirty="0"/>
              <a:t>;</a:t>
            </a:r>
          </a:p>
          <a:p>
            <a:r>
              <a:rPr lang="en-US" altLang="zh-CN" sz="2800" b="1" dirty="0"/>
              <a:t>   print(n-1</a:t>
            </a:r>
            <a:r>
              <a:rPr lang="zh-CN" altLang="en-US" sz="2800" b="1" dirty="0"/>
              <a:t>）；</a:t>
            </a:r>
            <a:endParaRPr lang="en-US" altLang="zh-CN" sz="2800" b="1" dirty="0"/>
          </a:p>
          <a:p>
            <a:r>
              <a:rPr lang="en-US" altLang="zh-CN" sz="2800" b="1" dirty="0"/>
              <a:t>}</a:t>
            </a:r>
            <a:endParaRPr lang="zh-CN" altLang="en-US" sz="2800" b="1" dirty="0"/>
          </a:p>
        </p:txBody>
      </p:sp>
      <p:sp>
        <p:nvSpPr>
          <p:cNvPr id="6" name="文本框 5"/>
          <p:cNvSpPr txBox="1"/>
          <p:nvPr/>
        </p:nvSpPr>
        <p:spPr>
          <a:xfrm>
            <a:off x="5638480" y="2308044"/>
            <a:ext cx="5184697" cy="1815882"/>
          </a:xfrm>
          <a:prstGeom prst="rect">
            <a:avLst/>
          </a:prstGeom>
          <a:noFill/>
        </p:spPr>
        <p:txBody>
          <a:bodyPr wrap="square" rtlCol="0">
            <a:spAutoFit/>
          </a:bodyPr>
          <a:lstStyle/>
          <a:p>
            <a:r>
              <a:rPr lang="en-US" altLang="zh-CN" sz="2800" b="1" dirty="0" err="1"/>
              <a:t>int</a:t>
            </a:r>
            <a:r>
              <a:rPr lang="en-US" altLang="zh-CN" sz="2800" b="1" dirty="0"/>
              <a:t>  p(</a:t>
            </a:r>
            <a:r>
              <a:rPr lang="en-US" altLang="zh-CN" sz="2800" b="1" dirty="0" err="1"/>
              <a:t>int</a:t>
            </a:r>
            <a:r>
              <a:rPr lang="en-US" altLang="zh-CN" sz="2800" b="1" dirty="0"/>
              <a:t> n)</a:t>
            </a:r>
          </a:p>
          <a:p>
            <a:r>
              <a:rPr lang="en-US" altLang="zh-CN" sz="2800" b="1" dirty="0"/>
              <a:t>{  if (n&lt;=1) return 1;</a:t>
            </a:r>
          </a:p>
          <a:p>
            <a:r>
              <a:rPr lang="en-US" altLang="zh-CN" sz="2800" b="1" dirty="0"/>
              <a:t>   return n*p(n-1)</a:t>
            </a:r>
            <a:r>
              <a:rPr lang="zh-CN" altLang="en-US" sz="2800" b="1" dirty="0"/>
              <a:t>；</a:t>
            </a:r>
            <a:endParaRPr lang="en-US" altLang="zh-CN" sz="2800" b="1" dirty="0"/>
          </a:p>
          <a:p>
            <a:r>
              <a:rPr lang="en-US" altLang="zh-CN" sz="2800" b="1" dirty="0"/>
              <a:t>}</a:t>
            </a:r>
            <a:endParaRPr lang="zh-CN" altLang="en-US" sz="2800" b="1" dirty="0"/>
          </a:p>
        </p:txBody>
      </p:sp>
      <p:cxnSp>
        <p:nvCxnSpPr>
          <p:cNvPr id="5" name="直接连接符 4"/>
          <p:cNvCxnSpPr/>
          <p:nvPr/>
        </p:nvCxnSpPr>
        <p:spPr>
          <a:xfrm>
            <a:off x="5267739" y="1389853"/>
            <a:ext cx="0" cy="546814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5426793" y="1540211"/>
            <a:ext cx="4290175" cy="6703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3500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031873"/>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问题：</a:t>
            </a:r>
            <a:r>
              <a:rPr lang="zh-CN" altLang="en-US" sz="2800" dirty="0">
                <a:solidFill>
                  <a:schemeClr val="accent1"/>
                </a:solidFill>
              </a:rPr>
              <a:t>什么样的数学题适合用数学归纳法？</a:t>
            </a:r>
            <a:endParaRPr lang="en-US" altLang="zh-CN" sz="2800" dirty="0">
              <a:solidFill>
                <a:schemeClr val="accent1"/>
              </a:solidFill>
            </a:endParaRPr>
          </a:p>
          <a:p>
            <a:endParaRPr lang="en-US" altLang="zh-CN" sz="2800" dirty="0">
              <a:solidFill>
                <a:schemeClr val="accent1"/>
              </a:solidFill>
            </a:endParaRPr>
          </a:p>
          <a:p>
            <a:r>
              <a:rPr lang="zh-CN" altLang="en-US" sz="2800" b="1" dirty="0">
                <a:solidFill>
                  <a:schemeClr val="accent1"/>
                </a:solidFill>
              </a:rPr>
              <a:t>模块化思想：</a:t>
            </a:r>
            <a:endParaRPr lang="en-US" altLang="zh-CN" sz="2800" b="1"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自上而下</a:t>
            </a:r>
            <a:r>
              <a:rPr lang="en-US" altLang="zh-CN" sz="2400" dirty="0">
                <a:solidFill>
                  <a:schemeClr val="accent1"/>
                </a:solidFill>
              </a:rPr>
              <a:t>---</a:t>
            </a:r>
            <a:r>
              <a:rPr lang="zh-CN" altLang="en-US" sz="2400" dirty="0">
                <a:solidFill>
                  <a:schemeClr val="accent1"/>
                </a:solidFill>
              </a:rPr>
              <a:t>递归思维、逆向思维</a:t>
            </a:r>
            <a:endParaRPr lang="en-US" altLang="zh-CN" sz="2400"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原型法，自下而上</a:t>
            </a:r>
            <a:r>
              <a:rPr lang="en-US" altLang="zh-CN" sz="2400" dirty="0">
                <a:solidFill>
                  <a:schemeClr val="accent1"/>
                </a:solidFill>
              </a:rPr>
              <a:t>---</a:t>
            </a:r>
            <a:r>
              <a:rPr lang="zh-CN" altLang="en-US" sz="2400" dirty="0">
                <a:solidFill>
                  <a:schemeClr val="accent1"/>
                </a:solidFill>
              </a:rPr>
              <a:t>递推思维、正向思维</a:t>
            </a:r>
            <a:endParaRPr lang="en-US" altLang="zh-CN" sz="2400" dirty="0">
              <a:solidFill>
                <a:schemeClr val="accent1"/>
              </a:solidFill>
            </a:endParaRPr>
          </a:p>
          <a:p>
            <a:pPr marL="342900" indent="-342900">
              <a:buFont typeface="Wingdings" panose="05000000000000000000" pitchFamily="2" charset="2"/>
              <a:buChar char="ü"/>
            </a:pPr>
            <a:endParaRPr lang="en-US" altLang="zh-CN" sz="2400" dirty="0">
              <a:solidFill>
                <a:schemeClr val="accent1"/>
              </a:solidFill>
            </a:endParaRPr>
          </a:p>
          <a:p>
            <a:endParaRPr lang="en-US" altLang="zh-CN" sz="2400" dirty="0">
              <a:solidFill>
                <a:schemeClr val="accent1"/>
              </a:solidFill>
            </a:endParaRPr>
          </a:p>
          <a:p>
            <a:r>
              <a:rPr lang="zh-CN" altLang="en-US" sz="2800" b="1" dirty="0">
                <a:solidFill>
                  <a:schemeClr val="accent1"/>
                </a:solidFill>
              </a:rPr>
              <a:t>练习：</a:t>
            </a:r>
            <a:r>
              <a:rPr lang="zh-CN" altLang="en-US" sz="2800" dirty="0">
                <a:solidFill>
                  <a:schemeClr val="accent1"/>
                </a:solidFill>
              </a:rPr>
              <a:t>用递推和递归两种方式解决冒泡排序</a:t>
            </a:r>
          </a:p>
          <a:p>
            <a:endParaRPr lang="en-US" altLang="zh-CN" sz="2400" dirty="0">
              <a:solidFill>
                <a:schemeClr val="accent1"/>
              </a:solidFill>
            </a:endParaRPr>
          </a:p>
        </p:txBody>
      </p:sp>
    </p:spTree>
    <p:extLst>
      <p:ext uri="{BB962C8B-B14F-4D97-AF65-F5344CB8AC3E}">
        <p14:creationId xmlns:p14="http://schemas.microsoft.com/office/powerpoint/2010/main" val="3000625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216539"/>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练习：抢</a:t>
            </a:r>
            <a:r>
              <a:rPr lang="en-US" altLang="zh-CN" sz="2800" b="1" dirty="0">
                <a:solidFill>
                  <a:schemeClr val="accent1"/>
                </a:solidFill>
              </a:rPr>
              <a:t>20</a:t>
            </a:r>
            <a:r>
              <a:rPr lang="zh-CN" altLang="en-US" sz="2800" b="1" dirty="0">
                <a:solidFill>
                  <a:schemeClr val="accent1"/>
                </a:solidFill>
              </a:rPr>
              <a:t>问题。</a:t>
            </a:r>
            <a:endParaRPr lang="en-US" altLang="zh-CN" sz="2800" b="1" dirty="0">
              <a:solidFill>
                <a:schemeClr val="accent1"/>
              </a:solidFill>
            </a:endParaRPr>
          </a:p>
          <a:p>
            <a:endParaRPr lang="en-US" altLang="zh-CN" sz="2800" dirty="0">
              <a:solidFill>
                <a:schemeClr val="accent1"/>
              </a:solidFill>
            </a:endParaRPr>
          </a:p>
          <a:p>
            <a:r>
              <a:rPr lang="zh-CN" altLang="en-US" sz="2800" dirty="0">
                <a:latin typeface="华文楷体" panose="02010600040101010101" pitchFamily="2" charset="-122"/>
                <a:ea typeface="华文楷体" panose="02010600040101010101" pitchFamily="2" charset="-122"/>
              </a:rPr>
              <a:t>一个两人的游戏，其中</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人先从</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中选一个数字，另外一个人在对方选择的数字上加</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或者</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，然后交替轮回，谁正好加到</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，谁就赢了，用何种策略可保证一定赢？</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解决方案： 抢</a:t>
            </a:r>
            <a:r>
              <a:rPr lang="en-US" altLang="zh-CN" sz="2800" dirty="0">
                <a:latin typeface="华文楷体" panose="02010600040101010101" pitchFamily="2" charset="-122"/>
                <a:ea typeface="华文楷体" panose="02010600040101010101" pitchFamily="2" charset="-122"/>
              </a:rPr>
              <a:t>17</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14</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11</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5</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2</a:t>
            </a:r>
          </a:p>
          <a:p>
            <a:endParaRPr lang="en-US" altLang="zh-CN" sz="2400" dirty="0">
              <a:solidFill>
                <a:schemeClr val="accent1"/>
              </a:solidFill>
            </a:endParaRPr>
          </a:p>
          <a:p>
            <a:endParaRPr lang="en-US" altLang="zh-CN" sz="2400" dirty="0">
              <a:solidFill>
                <a:schemeClr val="accent1"/>
              </a:solidFill>
            </a:endParaRPr>
          </a:p>
        </p:txBody>
      </p:sp>
    </p:spTree>
    <p:extLst>
      <p:ext uri="{BB962C8B-B14F-4D97-AF65-F5344CB8AC3E}">
        <p14:creationId xmlns:p14="http://schemas.microsoft.com/office/powerpoint/2010/main" val="2171788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506017"/>
            <a:ext cx="11247566" cy="5113445"/>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递归算法中参数需要体现出规模的变化，这里用一个结点地址，表示以该结点为根的子树。</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从类的属性中可以看出，</a:t>
            </a:r>
            <a:r>
              <a:rPr lang="en-US" altLang="zh-CN" sz="2800" b="0" dirty="0">
                <a:latin typeface="华文楷体" panose="02010600040101010101" pitchFamily="2" charset="-122"/>
                <a:ea typeface="华文楷体" panose="02010600040101010101" pitchFamily="2" charset="-122"/>
              </a:rPr>
              <a:t>root</a:t>
            </a:r>
            <a:r>
              <a:rPr lang="zh-CN" altLang="en-US" sz="2800" b="0" dirty="0">
                <a:latin typeface="华文楷体" panose="02010600040101010101" pitchFamily="2" charset="-122"/>
                <a:ea typeface="华文楷体" panose="02010600040101010101" pitchFamily="2" charset="-122"/>
              </a:rPr>
              <a:t>为私有成员，故</a:t>
            </a:r>
            <a:r>
              <a:rPr lang="zh-CN" altLang="en-US" sz="2800" b="0" dirty="0">
                <a:highlight>
                  <a:srgbClr val="FFFF00"/>
                </a:highlight>
                <a:latin typeface="华文楷体" panose="02010600040101010101" pitchFamily="2" charset="-122"/>
                <a:ea typeface="华文楷体" panose="02010600040101010101" pitchFamily="2" charset="-122"/>
              </a:rPr>
              <a:t>带参数的</a:t>
            </a:r>
            <a:r>
              <a:rPr lang="en-US" altLang="zh-CN" sz="2800" b="0" dirty="0">
                <a:highlight>
                  <a:srgbClr val="FFFF00"/>
                </a:highlight>
                <a:latin typeface="华文楷体" panose="02010600040101010101" pitchFamily="2" charset="-122"/>
                <a:ea typeface="华文楷体" panose="02010600040101010101" pitchFamily="2" charset="-122"/>
              </a:rPr>
              <a:t>size</a:t>
            </a:r>
            <a:r>
              <a:rPr lang="zh-CN" altLang="en-US" sz="2800" b="0" dirty="0">
                <a:highlight>
                  <a:srgbClr val="FFFF00"/>
                </a:highlight>
                <a:latin typeface="华文楷体" panose="02010600040101010101" pitchFamily="2" charset="-122"/>
                <a:ea typeface="华文楷体" panose="02010600040101010101" pitchFamily="2" charset="-122"/>
              </a:rPr>
              <a:t>的递归函数</a:t>
            </a:r>
            <a:r>
              <a:rPr lang="zh-CN" altLang="en-US" sz="2800" b="0" dirty="0">
                <a:latin typeface="华文楷体" panose="02010600040101010101" pitchFamily="2" charset="-122"/>
                <a:ea typeface="华文楷体" panose="02010600040101010101" pitchFamily="2" charset="-122"/>
              </a:rPr>
              <a:t>并不方便外部函数调用，故该递归函数设置为</a:t>
            </a:r>
            <a:r>
              <a:rPr lang="zh-CN" altLang="en-US" sz="2800" b="0" dirty="0">
                <a:highlight>
                  <a:srgbClr val="FFFF00"/>
                </a:highlight>
                <a:latin typeface="华文楷体" panose="02010600040101010101" pitchFamily="2" charset="-122"/>
                <a:ea typeface="华文楷体" panose="02010600040101010101" pitchFamily="2" charset="-122"/>
              </a:rPr>
              <a:t>私有</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highlight>
                  <a:srgbClr val="FFFF00"/>
                </a:highlight>
                <a:latin typeface="华文楷体" panose="02010600040101010101" pitchFamily="2" charset="-122"/>
                <a:ea typeface="华文楷体" panose="02010600040101010101" pitchFamily="2" charset="-122"/>
              </a:rPr>
              <a:t>不带参数的</a:t>
            </a:r>
            <a:r>
              <a:rPr lang="en-US" altLang="zh-CN" sz="2800" b="0" dirty="0">
                <a:highlight>
                  <a:srgbClr val="FFFF00"/>
                </a:highlight>
                <a:latin typeface="华文楷体" panose="02010600040101010101" pitchFamily="2" charset="-122"/>
                <a:ea typeface="华文楷体" panose="02010600040101010101" pitchFamily="2" charset="-122"/>
              </a:rPr>
              <a:t>size</a:t>
            </a:r>
            <a:r>
              <a:rPr lang="zh-CN" altLang="en-US" sz="2800" b="0" dirty="0">
                <a:highlight>
                  <a:srgbClr val="FFFF00"/>
                </a:highlight>
                <a:latin typeface="华文楷体" panose="02010600040101010101" pitchFamily="2" charset="-122"/>
                <a:ea typeface="华文楷体" panose="02010600040101010101" pitchFamily="2" charset="-122"/>
              </a:rPr>
              <a:t>函数</a:t>
            </a:r>
            <a:r>
              <a:rPr lang="zh-CN" altLang="en-US" sz="2800" b="0" dirty="0">
                <a:latin typeface="华文楷体" panose="02010600040101010101" pitchFamily="2" charset="-122"/>
                <a:ea typeface="华文楷体" panose="02010600040101010101" pitchFamily="2" charset="-122"/>
              </a:rPr>
              <a:t>，虽不利于递归，但有利于外部函数调用，故设置为</a:t>
            </a:r>
            <a:r>
              <a:rPr lang="zh-CN" altLang="en-US" sz="2800" b="0" dirty="0">
                <a:highlight>
                  <a:srgbClr val="FFFF00"/>
                </a:highlight>
                <a:latin typeface="华文楷体" panose="02010600040101010101" pitchFamily="2" charset="-122"/>
                <a:ea typeface="华文楷体" panose="02010600040101010101" pitchFamily="2" charset="-122"/>
              </a:rPr>
              <a:t>公有</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公有成员函数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可以通过调用私有成员函数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得以实现。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并非一定要用递归算法，可借助后面非递归遍历算法方便地实现。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0412679" cy="574183"/>
          </a:xfrm>
        </p:spPr>
        <p:txBody>
          <a:bodyPr>
            <a:normAutofit/>
          </a:bodyPr>
          <a:lstStyle/>
          <a:p>
            <a:pPr marL="838200" indent="-838200">
              <a:defRPr/>
            </a:pP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公有和私有函数重载问题：如，</a:t>
            </a:r>
            <a:r>
              <a:rPr lang="en-US" altLang="zh-CN" b="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b="0" dirty="0">
                <a:latin typeface="Times New Roman" panose="02020603050405020304" pitchFamily="18" charset="0"/>
                <a:ea typeface="华文楷体" panose="02010600040101010101" pitchFamily="2" charset="-122"/>
                <a:cs typeface="Times New Roman" panose="02020603050405020304" pitchFamily="18" charset="0"/>
              </a:rPr>
              <a:t>操作</a:t>
            </a: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3934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公有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Size(root);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私有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为根二叉树结点个数，递归算法实现。</a:t>
            </a:r>
          </a:p>
          <a:p>
            <a:pPr marL="0" indent="0">
              <a:buNone/>
            </a:pPr>
            <a:r>
              <a:rPr lang="en-US" altLang="zh-CN" b="0" dirty="0">
                <a:ea typeface="华文楷体" panose="02010600040101010101" pitchFamily="2" charset="-122"/>
                <a:cs typeface="Times New Roman" panose="02020603050405020304" pitchFamily="18" charset="0"/>
              </a:rPr>
              <a:t>{  if (!t)</a:t>
            </a:r>
            <a:r>
              <a:rPr lang="en-US" altLang="zh-CN" b="0" dirty="0">
                <a:highlight>
                  <a:srgbClr val="FFFF00"/>
                </a:highlight>
                <a:ea typeface="华文楷体" panose="02010600040101010101" pitchFamily="2" charset="-122"/>
                <a:cs typeface="Times New Roman" panose="02020603050405020304" pitchFamily="18" charset="0"/>
              </a:rPr>
              <a:t> return </a:t>
            </a:r>
            <a:r>
              <a:rPr lang="en-US" altLang="zh-CN" b="0" dirty="0">
                <a:ea typeface="华文楷体" panose="02010600040101010101" pitchFamily="2" charset="-122"/>
                <a:cs typeface="Times New Roman" panose="02020603050405020304" pitchFamily="18" charset="0"/>
              </a:rPr>
              <a:t>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a:highlight>
                  <a:srgbClr val="FFFF00"/>
                </a:highlight>
                <a:ea typeface="华文楷体" panose="02010600040101010101" pitchFamily="2" charset="-122"/>
                <a:cs typeface="Times New Roman" panose="02020603050405020304" pitchFamily="18" charset="0"/>
              </a:rPr>
              <a:t>return 1+Size(t-&gt;left)+Size(t-&gt;right);    </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p>
        </p:txBody>
      </p:sp>
      <p:pic>
        <p:nvPicPr>
          <p:cNvPr id="4" name="图片 3"/>
          <p:cNvPicPr>
            <a:picLocks noChangeAspect="1"/>
          </p:cNvPicPr>
          <p:nvPr/>
        </p:nvPicPr>
        <p:blipFill>
          <a:blip r:embed="rId3"/>
          <a:stretch>
            <a:fillRect/>
          </a:stretch>
        </p:blipFill>
        <p:spPr>
          <a:xfrm>
            <a:off x="8536883" y="772807"/>
            <a:ext cx="2853359" cy="3550109"/>
          </a:xfrm>
          <a:prstGeom prst="rect">
            <a:avLst/>
          </a:prstGeom>
        </p:spPr>
      </p:pic>
      <p:sp>
        <p:nvSpPr>
          <p:cNvPr id="5" name="文本框 4"/>
          <p:cNvSpPr txBox="1"/>
          <p:nvPr/>
        </p:nvSpPr>
        <p:spPr>
          <a:xfrm>
            <a:off x="6997147" y="5168348"/>
            <a:ext cx="4214190" cy="1200329"/>
          </a:xfrm>
          <a:prstGeom prst="rect">
            <a:avLst/>
          </a:prstGeom>
          <a:noFill/>
        </p:spPr>
        <p:txBody>
          <a:bodyPr wrap="square" rtlCol="0">
            <a:spAutoFit/>
          </a:bodyPr>
          <a:lstStyle/>
          <a:p>
            <a:r>
              <a:rPr lang="zh-CN" altLang="en-US" sz="2400" dirty="0">
                <a:solidFill>
                  <a:schemeClr val="accent2"/>
                </a:solidFill>
              </a:rPr>
              <a:t>出错情况：</a:t>
            </a:r>
            <a:endParaRPr lang="en-US" altLang="zh-CN" sz="2400" dirty="0">
              <a:solidFill>
                <a:schemeClr val="accent2"/>
              </a:solidFill>
            </a:endParaRPr>
          </a:p>
          <a:p>
            <a:pPr marL="342900" indent="-342900">
              <a:buAutoNum type="arabicPeriod"/>
            </a:pPr>
            <a:r>
              <a:rPr lang="en-US" altLang="zh-CN" sz="2400" dirty="0">
                <a:solidFill>
                  <a:schemeClr val="accent2"/>
                </a:solidFill>
              </a:rPr>
              <a:t>size(t-&gt;left);   size(t-&gt;right);</a:t>
            </a:r>
          </a:p>
          <a:p>
            <a:pPr marL="342900" indent="-342900">
              <a:buAutoNum type="arabicPeriod"/>
            </a:pPr>
            <a:r>
              <a:rPr lang="en-US" altLang="zh-CN" sz="2400" dirty="0" err="1">
                <a:solidFill>
                  <a:schemeClr val="accent2"/>
                </a:solidFill>
              </a:rPr>
              <a:t>1+size</a:t>
            </a:r>
            <a:r>
              <a:rPr lang="en-US" altLang="zh-CN" sz="2400" dirty="0">
                <a:solidFill>
                  <a:schemeClr val="accent2"/>
                </a:solidFill>
              </a:rPr>
              <a:t>(t-&gt;left)+size(t-&gt;right)</a:t>
            </a:r>
          </a:p>
        </p:txBody>
      </p:sp>
      <p:sp>
        <p:nvSpPr>
          <p:cNvPr id="2" name="文本框 1"/>
          <p:cNvSpPr txBox="1"/>
          <p:nvPr/>
        </p:nvSpPr>
        <p:spPr>
          <a:xfrm>
            <a:off x="5593249" y="2054172"/>
            <a:ext cx="4063445" cy="2215991"/>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a:t>
            </a:r>
            <a:r>
              <a:rPr lang="en-US" altLang="zh-CN" sz="1800" b="0" kern="1200" baseline="0" dirty="0">
                <a:solidFill>
                  <a:srgbClr val="000000"/>
                </a:solidFill>
                <a:effectLst/>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1+Size(t-&gt;left)+Size(t-&gt;right); </a:t>
            </a:r>
            <a:endParaRPr lang="en-US" altLang="zh-CN" sz="2400" dirty="0">
              <a:solidFill>
                <a:srgbClr val="FF0000"/>
              </a:solidFill>
            </a:endParaRPr>
          </a:p>
          <a:p>
            <a:r>
              <a:rPr lang="zh-CN" altLang="en-US" sz="2400" dirty="0">
                <a:solidFill>
                  <a:srgbClr val="FF0000"/>
                </a:solidFill>
              </a:rPr>
              <a:t>每个空链域经历一次</a:t>
            </a:r>
            <a:r>
              <a:rPr lang="en-US" altLang="zh-CN" sz="2400" dirty="0">
                <a:solidFill>
                  <a:srgbClr val="FF0000"/>
                </a:solidFill>
              </a:rPr>
              <a:t>0</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2532762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F3B1980-89C2-0A4C-B772-CD0FB8722246}"/>
              </a:ext>
            </a:extLst>
          </p:cNvPr>
          <p:cNvPicPr>
            <a:picLocks noGrp="1" noChangeAspect="1"/>
          </p:cNvPicPr>
          <p:nvPr>
            <p:ph sz="quarter" idx="10"/>
          </p:nvPr>
        </p:nvPicPr>
        <p:blipFill>
          <a:blip r:embed="rId2"/>
          <a:stretch>
            <a:fillRect/>
          </a:stretch>
        </p:blipFill>
        <p:spPr>
          <a:xfrm>
            <a:off x="2403119" y="1546225"/>
            <a:ext cx="7674688" cy="5060950"/>
          </a:xfrm>
        </p:spPr>
      </p:pic>
      <p:sp>
        <p:nvSpPr>
          <p:cNvPr id="3" name="标题 2">
            <a:extLst>
              <a:ext uri="{FF2B5EF4-FFF2-40B4-BE49-F238E27FC236}">
                <a16:creationId xmlns:a16="http://schemas.microsoft.com/office/drawing/2014/main" id="{DD57CDC1-6765-00FF-B237-9B1DA87FE3D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0063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345153A-A366-A4A8-A409-3EDBE8D4EFFC}"/>
              </a:ext>
            </a:extLst>
          </p:cNvPr>
          <p:cNvPicPr>
            <a:picLocks noGrp="1" noChangeAspect="1"/>
          </p:cNvPicPr>
          <p:nvPr>
            <p:ph sz="quarter" idx="10"/>
          </p:nvPr>
        </p:nvPicPr>
        <p:blipFill>
          <a:blip r:embed="rId2"/>
          <a:stretch>
            <a:fillRect/>
          </a:stretch>
        </p:blipFill>
        <p:spPr>
          <a:xfrm>
            <a:off x="1393094" y="1546225"/>
            <a:ext cx="9694737" cy="5060950"/>
          </a:xfrm>
        </p:spPr>
      </p:pic>
      <p:sp>
        <p:nvSpPr>
          <p:cNvPr id="3" name="标题 2">
            <a:extLst>
              <a:ext uri="{FF2B5EF4-FFF2-40B4-BE49-F238E27FC236}">
                <a16:creationId xmlns:a16="http://schemas.microsoft.com/office/drawing/2014/main" id="{BBCD5EEC-D351-84BC-3F29-5B35C080B571}"/>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31966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067857"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对树中的任意一个结点，如果其孩子结点都被规定了一定的顺序，如谁是第一个孩子、谁是第二个孩子等，这棵树就称</a:t>
            </a:r>
            <a:r>
              <a:rPr lang="zh-CN" altLang="zh-CN" sz="2800" dirty="0">
                <a:highlight>
                  <a:srgbClr val="FFFF00"/>
                </a:highlight>
                <a:ea typeface="华文楷体" pitchFamily="2" charset="-122"/>
                <a:cs typeface="Times New Roman" panose="02020603050405020304" pitchFamily="18" charset="0"/>
              </a:rPr>
              <a:t>有序树</a:t>
            </a:r>
            <a:r>
              <a:rPr lang="zh-CN" altLang="zh-CN" sz="2800" b="0" dirty="0">
                <a:ea typeface="华文楷体" pitchFamily="2" charset="-122"/>
                <a:cs typeface="Times New Roman" panose="02020603050405020304" pitchFamily="18" charset="0"/>
              </a:rPr>
              <a:t>。如果结点的孩子没有规定顺序，称为</a:t>
            </a:r>
            <a:r>
              <a:rPr lang="zh-CN" altLang="zh-CN" sz="2800" dirty="0">
                <a:ea typeface="华文楷体" pitchFamily="2" charset="-122"/>
                <a:cs typeface="Times New Roman" panose="02020603050405020304" pitchFamily="18" charset="0"/>
              </a:rPr>
              <a:t>无序树</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两棵及以上的树称为</a:t>
            </a:r>
            <a:r>
              <a:rPr lang="zh-CN" altLang="zh-CN" sz="2800" dirty="0">
                <a:ea typeface="华文楷体" pitchFamily="2" charset="-122"/>
                <a:cs typeface="Times New Roman" panose="02020603050405020304" pitchFamily="18" charset="0"/>
              </a:rPr>
              <a:t>森林</a:t>
            </a:r>
            <a:r>
              <a:rPr lang="en-US" altLang="zh-CN" sz="2800" b="0" dirty="0">
                <a:ea typeface="华文楷体" pitchFamily="2" charset="-122"/>
                <a:cs typeface="Times New Roman" panose="02020603050405020304" pitchFamily="18" charset="0"/>
              </a:rPr>
              <a:t>(Forest)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在树中，父结点可以看作是孩子结点的直接前驱、孩子结点可以看作是父结点的直接后继，直接前驱是唯一的、直接后继可以有多个。</a:t>
            </a: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2423343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hl = Height(t-&gt;left);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highlight>
                  <a:srgbClr val="FFFF00"/>
                </a:highlight>
                <a:ea typeface="华文楷体" panose="02010600040101010101" pitchFamily="2" charset="-122"/>
                <a:cs typeface="Times New Roman" panose="02020603050405020304" pitchFamily="18" charset="0"/>
              </a:rPr>
              <a:t>    if (hl&gt;=</a:t>
            </a:r>
            <a:r>
              <a:rPr lang="en-US" altLang="zh-CN" b="0" dirty="0" err="1">
                <a:highlight>
                  <a:srgbClr val="FFFF00"/>
                </a:highlight>
                <a:ea typeface="华文楷体" panose="02010600040101010101" pitchFamily="2" charset="-122"/>
                <a:cs typeface="Times New Roman" panose="02020603050405020304" pitchFamily="18" charset="0"/>
              </a:rPr>
              <a:t>hr</a:t>
            </a:r>
            <a:r>
              <a:rPr lang="en-US" altLang="zh-CN" b="0" dirty="0">
                <a:highlight>
                  <a:srgbClr val="FFFF00"/>
                </a:highlight>
                <a:ea typeface="华文楷体" panose="02010600040101010101" pitchFamily="2" charset="-122"/>
                <a:cs typeface="Times New Roman" panose="02020603050405020304" pitchFamily="18" charset="0"/>
              </a:rPr>
              <a:t>) return 1+hl;    return 1+hr;   </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980294" y="2071895"/>
            <a:ext cx="2793724" cy="3475912"/>
          </a:xfrm>
          <a:prstGeom prst="rect">
            <a:avLst/>
          </a:prstGeom>
        </p:spPr>
      </p:pic>
    </p:spTree>
    <p:extLst>
      <p:ext uri="{BB962C8B-B14F-4D97-AF65-F5344CB8AC3E}">
        <p14:creationId xmlns:p14="http://schemas.microsoft.com/office/powerpoint/2010/main" val="3278056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(root);    root = NULL;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为根的二叉树，递归算法实现</a:t>
            </a:r>
          </a:p>
          <a:p>
            <a:pPr marL="0" indent="0">
              <a:buNone/>
            </a:pPr>
            <a:r>
              <a:rPr lang="en-US" altLang="zh-CN" b="0" dirty="0">
                <a:ea typeface="华文楷体" panose="02010600040101010101" pitchFamily="2" charset="-122"/>
                <a:cs typeface="Times New Roman" panose="02020603050405020304" pitchFamily="18" charset="0"/>
              </a:rPr>
              <a:t>{  if (!t) return;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(t-&gt;left);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delete 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数据操纵类：</a:t>
            </a:r>
          </a:p>
        </p:txBody>
      </p:sp>
    </p:spTree>
    <p:extLst>
      <p:ext uri="{BB962C8B-B14F-4D97-AF65-F5344CB8AC3E}">
        <p14:creationId xmlns:p14="http://schemas.microsoft.com/office/powerpoint/2010/main" val="2763425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026585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89"/>
            <a:ext cx="10810244" cy="3718727"/>
          </a:xfrm>
        </p:spPr>
        <p:txBody>
          <a:bodyPr>
            <a:normAutofit/>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a:t>
            </a:r>
            <a:r>
              <a:rPr lang="zh-CN" altLang="zh-CN" sz="2800" b="0" dirty="0">
                <a:highlight>
                  <a:srgbClr val="FFFF00"/>
                </a:highlight>
                <a:latin typeface="华文楷体" panose="02010600040101010101" pitchFamily="2" charset="-122"/>
                <a:ea typeface="华文楷体" panose="02010600040101010101" pitchFamily="2" charset="-122"/>
              </a:rPr>
              <a:t>只访问一次</a:t>
            </a:r>
            <a:r>
              <a:rPr lang="zh-CN" altLang="zh-CN" sz="2800" b="0" dirty="0">
                <a:latin typeface="华文楷体" panose="02010600040101010101" pitchFamily="2" charset="-122"/>
                <a:ea typeface="华文楷体" panose="02010600040101010101" pitchFamily="2" charset="-122"/>
              </a:rPr>
              <a:t>。它是一种最常见的操作，各种数据结构的基本操作很多都可以以遍历为基础得以实现。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2027892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88767"/>
            <a:ext cx="11565618" cy="5130085"/>
          </a:xfrm>
        </p:spPr>
        <p:txBody>
          <a:bodyPr>
            <a:noAutofit/>
          </a:bodyPr>
          <a:lstStyle/>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层次遍历：</a:t>
            </a:r>
            <a:r>
              <a:rPr lang="zh-CN" altLang="zh-CN"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r>
              <a:rPr lang="en-US" altLang="zh-CN" dirty="0">
                <a:solidFill>
                  <a:schemeClr val="accent1"/>
                </a:solidFill>
                <a:latin typeface="华文楷体" panose="02010600040101010101" pitchFamily="2" charset="-122"/>
                <a:ea typeface="华文楷体" panose="02010600040101010101" pitchFamily="2" charset="-122"/>
              </a:rPr>
              <a:t>---</a:t>
            </a:r>
            <a:r>
              <a:rPr lang="zh-CN" altLang="en-US" dirty="0">
                <a:solidFill>
                  <a:schemeClr val="accent1"/>
                </a:solidFill>
                <a:latin typeface="华文楷体" panose="02010600040101010101" pitchFamily="2" charset="-122"/>
                <a:ea typeface="华文楷体" panose="02010600040101010101" pitchFamily="2" charset="-122"/>
              </a:rPr>
              <a:t>思路和建立二叉树相同</a:t>
            </a:r>
            <a:endParaRPr lang="en-US" altLang="zh-CN" dirty="0">
              <a:solidFill>
                <a:schemeClr val="accent1"/>
              </a:solidFill>
              <a:latin typeface="华文楷体" panose="02010600040101010101" pitchFamily="2" charset="-122"/>
              <a:ea typeface="华文楷体" panose="02010600040101010101" pitchFamily="2" charset="-122"/>
            </a:endParaRPr>
          </a:p>
          <a:p>
            <a:pPr marL="0" lvl="0" indent="0">
              <a:buNone/>
            </a:pPr>
            <a:endParaRPr lang="en-US" altLang="zh-CN" b="0" dirty="0">
              <a:latin typeface="华文楷体" panose="02010600040101010101" pitchFamily="2" charset="-122"/>
              <a:ea typeface="华文楷体" panose="02010600040101010101" pitchFamily="2" charset="-122"/>
            </a:endParaRPr>
          </a:p>
          <a:p>
            <a:pPr marL="0" lvl="0" indent="0">
              <a:buNone/>
            </a:pPr>
            <a:r>
              <a:rPr lang="zh-CN" altLang="en-US" dirty="0">
                <a:solidFill>
                  <a:schemeClr val="accent1"/>
                </a:solidFill>
                <a:latin typeface="华文楷体" panose="02010600040101010101" pitchFamily="2" charset="-122"/>
                <a:ea typeface="华文楷体" panose="02010600040101010101" pitchFamily="2" charset="-122"/>
              </a:rPr>
              <a:t>基于递归的方法：</a:t>
            </a:r>
            <a:endParaRPr lang="en-US" altLang="zh-CN" dirty="0">
              <a:solidFill>
                <a:schemeClr val="accent1"/>
              </a:solidFill>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前序遍历：</a:t>
            </a:r>
            <a:r>
              <a:rPr lang="zh-CN" altLang="zh-CN"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中序遍历：</a:t>
            </a:r>
            <a:r>
              <a:rPr lang="zh-CN" altLang="zh-CN" b="0" dirty="0">
                <a:latin typeface="华文楷体" panose="02010600040101010101" pitchFamily="2" charset="-122"/>
                <a:ea typeface="华文楷体" panose="02010600040101010101" pitchFamily="2" charset="-122"/>
              </a:rPr>
              <a:t>如果二叉树为空，遍历操作为空。否则，先中序遍历根的左子树，然后访问根结点，最后中序遍历根的右子树。可简记为：“左根右”。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后序遍历：</a:t>
            </a:r>
            <a:r>
              <a:rPr lang="zh-CN" altLang="zh-CN" b="0" dirty="0">
                <a:latin typeface="华文楷体" panose="02010600040101010101" pitchFamily="2" charset="-122"/>
                <a:ea typeface="华文楷体" panose="02010600040101010101" pitchFamily="2" charset="-122"/>
              </a:rPr>
              <a:t>如果二叉树为空，遍历操作为空。否则，先后序遍历根的左子树，然后后序遍历根的右子树，最后访问根结点。可简记为：“左右根”。</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highlight>
                  <a:srgbClr val="FFFF00"/>
                </a:highlight>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125320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373364" y="2184385"/>
            <a:ext cx="7870027" cy="3222501"/>
          </a:xfrm>
          <a:prstGeom prst="rect">
            <a:avLst/>
          </a:prstGeom>
          <a:noFill/>
          <a:ln>
            <a:noFill/>
          </a:ln>
        </p:spPr>
      </p:pic>
      <p:sp>
        <p:nvSpPr>
          <p:cNvPr id="5" name="文本框 4"/>
          <p:cNvSpPr txBox="1"/>
          <p:nvPr/>
        </p:nvSpPr>
        <p:spPr>
          <a:xfrm>
            <a:off x="735496" y="834887"/>
            <a:ext cx="6221895" cy="584775"/>
          </a:xfrm>
          <a:prstGeom prst="rect">
            <a:avLst/>
          </a:prstGeom>
          <a:noFill/>
        </p:spPr>
        <p:txBody>
          <a:bodyPr wrap="square" rtlCol="0">
            <a:spAutoFit/>
          </a:bodyPr>
          <a:lstStyle/>
          <a:p>
            <a:r>
              <a:rPr lang="zh-CN" altLang="en-US" sz="3200" dirty="0">
                <a:solidFill>
                  <a:schemeClr val="accent2"/>
                </a:solidFill>
              </a:rPr>
              <a:t>前序遍历：</a:t>
            </a:r>
          </a:p>
        </p:txBody>
      </p:sp>
      <p:sp>
        <p:nvSpPr>
          <p:cNvPr id="6" name="文本框 5"/>
          <p:cNvSpPr txBox="1"/>
          <p:nvPr/>
        </p:nvSpPr>
        <p:spPr>
          <a:xfrm>
            <a:off x="3737114" y="5685183"/>
            <a:ext cx="2703444" cy="461665"/>
          </a:xfrm>
          <a:prstGeom prst="rect">
            <a:avLst/>
          </a:prstGeom>
          <a:noFill/>
        </p:spPr>
        <p:txBody>
          <a:bodyPr wrap="square" rtlCol="0">
            <a:spAutoFit/>
          </a:bodyPr>
          <a:lstStyle/>
          <a:p>
            <a:r>
              <a:rPr lang="en-US" altLang="zh-CN" sz="2400" b="1" dirty="0" err="1"/>
              <a:t>ALBECD</a:t>
            </a:r>
            <a:endParaRPr lang="zh-CN" altLang="en-US" sz="2400" b="1" dirty="0"/>
          </a:p>
        </p:txBody>
      </p:sp>
    </p:spTree>
    <p:extLst>
      <p:ext uri="{BB962C8B-B14F-4D97-AF65-F5344CB8AC3E}">
        <p14:creationId xmlns:p14="http://schemas.microsoft.com/office/powerpoint/2010/main" val="1572468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425436" y="1440608"/>
            <a:ext cx="9547364" cy="4821043"/>
          </a:xfrm>
          <a:prstGeom prst="rect">
            <a:avLst/>
          </a:prstGeom>
          <a:noFill/>
          <a:ln>
            <a:noFill/>
          </a:ln>
        </p:spPr>
      </p:pic>
      <p:sp>
        <p:nvSpPr>
          <p:cNvPr id="4" name="文本框 3">
            <a:extLst>
              <a:ext uri="{FF2B5EF4-FFF2-40B4-BE49-F238E27FC236}">
                <a16:creationId xmlns:a16="http://schemas.microsoft.com/office/drawing/2014/main" id="{187542A5-28F4-AB13-70A7-D35E6A5D4616}"/>
              </a:ext>
            </a:extLst>
          </p:cNvPr>
          <p:cNvSpPr txBox="1"/>
          <p:nvPr/>
        </p:nvSpPr>
        <p:spPr>
          <a:xfrm>
            <a:off x="4767209" y="5661061"/>
            <a:ext cx="5681609" cy="523220"/>
          </a:xfrm>
          <a:prstGeom prst="rect">
            <a:avLst/>
          </a:prstGeom>
          <a:noFill/>
        </p:spPr>
        <p:txBody>
          <a:bodyPr wrap="square" rtlCol="0">
            <a:spAutoFit/>
          </a:bodyPr>
          <a:lstStyle/>
          <a:p>
            <a:r>
              <a:rPr lang="zh-CN" altLang="en-US" sz="2800" dirty="0">
                <a:solidFill>
                  <a:schemeClr val="accent1"/>
                </a:solidFill>
              </a:rPr>
              <a:t>如果是先右后左，顺序如何？</a:t>
            </a:r>
          </a:p>
        </p:txBody>
      </p:sp>
    </p:spTree>
    <p:extLst>
      <p:ext uri="{BB962C8B-B14F-4D97-AF65-F5344CB8AC3E}">
        <p14:creationId xmlns:p14="http://schemas.microsoft.com/office/powerpoint/2010/main" val="1741919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marL="0" lvl="0" indent="0">
              <a:buNone/>
            </a:pPr>
            <a:r>
              <a:rPr lang="zh-CN" altLang="zh-CN" sz="2800" dirty="0">
                <a:latin typeface="华文楷体" panose="02010600040101010101" pitchFamily="2" charset="-122"/>
                <a:ea typeface="华文楷体" panose="02010600040101010101" pitchFamily="2" charset="-122"/>
              </a:rPr>
              <a:t>层次遍历：</a:t>
            </a:r>
            <a:r>
              <a:rPr lang="zh-CN" altLang="zh-CN" sz="2800"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用</a:t>
            </a:r>
            <a:r>
              <a:rPr lang="zh-CN" altLang="zh-CN" sz="2800" b="0" dirty="0">
                <a:latin typeface="华文楷体" panose="02010600040101010101" pitchFamily="2" charset="-122"/>
                <a:ea typeface="华文楷体" panose="02010600040101010101" pitchFamily="2" charset="-122"/>
              </a:rPr>
              <a:t>队列</a:t>
            </a:r>
            <a:r>
              <a:rPr lang="zh-CN" altLang="en-US" sz="2800" b="0" dirty="0">
                <a:latin typeface="华文楷体" panose="02010600040101010101" pitchFamily="2" charset="-122"/>
                <a:ea typeface="华文楷体" panose="02010600040101010101" pitchFamily="2" charset="-122"/>
              </a:rPr>
              <a:t>作为辅助工具，让一个</a:t>
            </a:r>
            <a:r>
              <a:rPr lang="zh-CN" altLang="zh-CN" sz="2800" b="0" dirty="0">
                <a:latin typeface="华文楷体" panose="02010600040101010101" pitchFamily="2" charset="-122"/>
                <a:ea typeface="华文楷体" panose="02010600040101010101" pitchFamily="2" charset="-122"/>
              </a:rPr>
              <a:t>队列完全接管结点，由它的进、出队顺序来决定结点的访问次序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dirty="0">
                <a:latin typeface="华文楷体" panose="02010600040101010101" pitchFamily="2" charset="-122"/>
                <a:ea typeface="华文楷体" panose="02010600040101010101" pitchFamily="2" charset="-122"/>
              </a:rPr>
              <a:t>层次遍历算法：</a:t>
            </a:r>
          </a:p>
          <a:p>
            <a:pPr marL="0" indent="0">
              <a:buNone/>
            </a:pPr>
            <a:r>
              <a:rPr lang="zh-CN" altLang="zh-CN" sz="2800" b="0" dirty="0">
                <a:latin typeface="华文楷体" panose="02010600040101010101" pitchFamily="2" charset="-122"/>
                <a:ea typeface="华文楷体" panose="02010600040101010101" pitchFamily="2" charset="-122"/>
              </a:rPr>
              <a:t>如果二叉树为空，遍历操作为空。否则，将根结点进队，反复循环进行以下操作</a:t>
            </a:r>
            <a:r>
              <a:rPr lang="zh-CN" altLang="en-US" sz="2800" b="0" dirty="0">
                <a:latin typeface="华文楷体" panose="02010600040101010101" pitchFamily="2" charset="-122"/>
                <a:ea typeface="华文楷体" panose="02010600040101010101" pitchFamily="2" charset="-122"/>
              </a:rPr>
              <a:t>，直到队空</a:t>
            </a:r>
            <a:r>
              <a:rPr lang="zh-CN" altLang="zh-CN" sz="2800" b="0" dirty="0">
                <a:latin typeface="华文楷体" panose="02010600040101010101" pitchFamily="2" charset="-122"/>
                <a:ea typeface="华文楷体" panose="02010600040101010101" pitchFamily="2" charset="-122"/>
              </a:rPr>
              <a:t>：队首结点出队、访问，如果该结点有左子，左子进队；如果该结点有右子，右子进队。</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层次遍历算法分析：</a:t>
            </a:r>
          </a:p>
        </p:txBody>
      </p:sp>
    </p:spTree>
    <p:extLst>
      <p:ext uri="{BB962C8B-B14F-4D97-AF65-F5344CB8AC3E}">
        <p14:creationId xmlns:p14="http://schemas.microsoft.com/office/powerpoint/2010/main" val="2169496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496051"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606946" y="13823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&lt;&lt; p-&gt;data;</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(p-&gt;right);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5560696" y="5595195"/>
                <a:ext cx="6042993" cy="1107996"/>
              </a:xfrm>
              <a:prstGeom prst="rect">
                <a:avLst/>
              </a:prstGeom>
              <a:noFill/>
            </p:spPr>
            <p:txBody>
              <a:bodyPr wrap="square" rtlCol="0">
                <a:spAutoFit/>
              </a:bodyPr>
              <a:lstStyle/>
              <a:p>
                <a:r>
                  <a:rPr lang="zh-CN" altLang="zh-CN" sz="2400" dirty="0">
                    <a:latin typeface="华文楷体" panose="02010600040101010101" pitchFamily="2" charset="-122"/>
                    <a:ea typeface="华文楷体" panose="02010600040101010101" pitchFamily="2" charset="-122"/>
                  </a:rPr>
                  <a:t>每一轮循环都出队访问一个结点，共循环了</a:t>
                </a:r>
                <a:r>
                  <a:rPr lang="en-US" altLang="zh-CN" sz="2400" dirty="0">
                    <a:latin typeface="华文楷体" panose="02010600040101010101" pitchFamily="2" charset="-122"/>
                    <a:ea typeface="华文楷体" panose="02010600040101010101" pitchFamily="2" charset="-122"/>
                  </a:rPr>
                  <a:t>n</a:t>
                </a:r>
                <a:r>
                  <a:rPr lang="zh-CN" altLang="zh-CN" sz="2400" dirty="0">
                    <a:latin typeface="华文楷体" panose="02010600040101010101" pitchFamily="2" charset="-122"/>
                    <a:ea typeface="华文楷体" panose="02010600040101010101" pitchFamily="2" charset="-122"/>
                  </a:rPr>
                  <a:t>次，时间复杂度为</a:t>
                </a:r>
                <a14:m>
                  <m:oMath xmlns:m="http://schemas.openxmlformats.org/officeDocument/2006/math">
                    <m:r>
                      <m:rPr>
                        <m:sty m:val="p"/>
                      </m:rPr>
                      <a:rPr lang="en-US" altLang="zh-CN" sz="2400">
                        <a:highlight>
                          <a:srgbClr val="FFFF00"/>
                        </a:highlight>
                        <a:latin typeface="Cambria Math" panose="02040503050406030204" pitchFamily="18" charset="0"/>
                      </a:rPr>
                      <m:t>O</m:t>
                    </m:r>
                    <m:r>
                      <a:rPr lang="en-US" altLang="zh-CN" sz="2400">
                        <a:highlight>
                          <a:srgbClr val="FFFF00"/>
                        </a:highlight>
                        <a:latin typeface="Cambria Math" panose="02040503050406030204" pitchFamily="18" charset="0"/>
                      </a:rPr>
                      <m:t>(</m:t>
                    </m:r>
                    <m:r>
                      <m:rPr>
                        <m:sty m:val="p"/>
                      </m:rPr>
                      <a:rPr lang="en-US" altLang="zh-CN" sz="2400">
                        <a:highlight>
                          <a:srgbClr val="FFFF00"/>
                        </a:highlight>
                        <a:latin typeface="Cambria Math" panose="02040503050406030204" pitchFamily="18" charset="0"/>
                      </a:rPr>
                      <m:t>n</m:t>
                    </m:r>
                    <m:r>
                      <a:rPr lang="en-US" altLang="zh-CN" sz="2400">
                        <a:highlight>
                          <a:srgbClr val="FFFF00"/>
                        </a:highlight>
                        <a:latin typeface="Cambria Math" panose="02040503050406030204" pitchFamily="18" charset="0"/>
                      </a:rPr>
                      <m:t>)</m:t>
                    </m:r>
                  </m:oMath>
                </a14:m>
                <a:r>
                  <a:rPr lang="zh-CN" altLang="zh-CN" sz="24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560696" y="5595195"/>
                <a:ext cx="6042993" cy="1107996"/>
              </a:xfrm>
              <a:prstGeom prst="rect">
                <a:avLst/>
              </a:prstGeom>
              <a:blipFill>
                <a:blip r:embed="rId3"/>
                <a:stretch>
                  <a:fillRect l="-1514" t="-4396" r="-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061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72558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362802" y="1498595"/>
            <a:ext cx="1124610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Times New Roman" panose="02020603050405020304" pitchFamily="18" charset="0"/>
                <a:ea typeface="华文楷体" pitchFamily="2" charset="-122"/>
                <a:cs typeface="Times New Roman" panose="02020603050405020304" pitchFamily="18" charset="0"/>
              </a:rPr>
              <a:t>数</a:t>
            </a:r>
            <a:r>
              <a:rPr lang="zh-CN" altLang="zh-CN" sz="2800" b="1" dirty="0">
                <a:latin typeface="Times New Roman" panose="02020603050405020304" pitchFamily="18" charset="0"/>
                <a:ea typeface="华文楷体" pitchFamily="2" charset="-122"/>
                <a:cs typeface="Times New Roman" panose="02020603050405020304" pitchFamily="18" charset="0"/>
              </a:rPr>
              <a:t>据及关系</a:t>
            </a:r>
            <a:r>
              <a:rPr lang="en-US" altLang="zh-CN" sz="2800" b="1" dirty="0">
                <a:latin typeface="Times New Roman" panose="02020603050405020304" pitchFamily="18" charset="0"/>
                <a:ea typeface="华文楷体" pitchFamily="2" charset="-122"/>
                <a:cs typeface="Times New Roman" panose="02020603050405020304" pitchFamily="18" charset="0"/>
              </a:rPr>
              <a:t>: </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有限</a:t>
            </a:r>
            <a:r>
              <a:rPr lang="en-US" altLang="zh-CN" sz="2800" dirty="0">
                <a:latin typeface="Times New Roman" panose="02020603050405020304" pitchFamily="18" charset="0"/>
                <a:ea typeface="华文楷体" pitchFamily="2" charset="-122"/>
                <a:cs typeface="Times New Roman" panose="02020603050405020304" pitchFamily="18" charset="0"/>
              </a:rPr>
              <a:t>(n&gt;0)</a:t>
            </a:r>
            <a:r>
              <a:rPr lang="zh-CN" altLang="zh-CN" sz="2800" dirty="0">
                <a:latin typeface="Times New Roman" panose="02020603050405020304" pitchFamily="18" charset="0"/>
                <a:ea typeface="华文楷体" pitchFamily="2" charset="-122"/>
                <a:cs typeface="Times New Roman" panose="02020603050405020304" pitchFamily="18" charset="0"/>
              </a:rPr>
              <a:t>个相同类型的元素组成的集合。其中一个元素称为根；如果还有其余元素，则这些元素被分为若干个互不相交的非空子集，每个子集是一棵子树，每个子树有自己的根，子树的根是树根的孩子。</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b="1" dirty="0">
                <a:latin typeface="Times New Roman" panose="02020603050405020304" pitchFamily="18" charset="0"/>
                <a:ea typeface="华文楷体" pitchFamily="2" charset="-122"/>
                <a:cs typeface="Times New Roman" panose="02020603050405020304" pitchFamily="18" charset="0"/>
              </a:rPr>
              <a:t>操作</a:t>
            </a:r>
            <a:r>
              <a:rPr lang="en-US" altLang="zh-CN" sz="2800" b="1" dirty="0">
                <a:latin typeface="Times New Roman" panose="02020603050405020304" pitchFamily="18" charset="0"/>
                <a:ea typeface="华文楷体" pitchFamily="2" charset="-122"/>
                <a:cs typeface="Times New Roman" panose="02020603050405020304" pitchFamily="18" charset="0"/>
              </a:rPr>
              <a:t>:</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Constructor</a:t>
            </a:r>
            <a:r>
              <a:rPr lang="zh-CN" altLang="zh-CN" sz="2800" dirty="0">
                <a:latin typeface="Times New Roman" panose="02020603050405020304" pitchFamily="18" charset="0"/>
                <a:ea typeface="华文楷体" pitchFamily="2" charset="-122"/>
                <a:cs typeface="Times New Roman" panose="02020603050405020304" pitchFamily="18" charset="0"/>
              </a:rPr>
              <a:t>：前提：已知结点的数据元素值和结点间树形关系。</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结果：创建一棵树。</a:t>
            </a:r>
          </a:p>
          <a:p>
            <a:r>
              <a:rPr lang="en-US" altLang="zh-CN" sz="2800" dirty="0" err="1">
                <a:latin typeface="Times New Roman" panose="02020603050405020304" pitchFamily="18" charset="0"/>
                <a:ea typeface="华文楷体" pitchFamily="2" charset="-122"/>
                <a:cs typeface="Times New Roman" panose="02020603050405020304" pitchFamily="18" charset="0"/>
              </a:rPr>
              <a:t>GetRoot</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前提：已知一棵树。结果：得到树的根结点。</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123018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a:t>
            </a:r>
            <a:r>
              <a:rPr lang="zh-CN" altLang="zh-CN" sz="2800" b="0" dirty="0">
                <a:latin typeface="华文楷体" panose="02010600040101010101" pitchFamily="2" charset="-122"/>
                <a:ea typeface="华文楷体" panose="02010600040101010101" pitchFamily="2" charset="-122"/>
              </a:rPr>
              <a:t>前序</a:t>
            </a:r>
            <a:r>
              <a:rPr lang="zh-CN" altLang="en-US" sz="2800" b="0" dirty="0">
                <a:latin typeface="华文楷体" panose="02010600040101010101" pitchFamily="2" charset="-122"/>
                <a:ea typeface="华文楷体" panose="02010600040101010101" pitchFamily="2" charset="-122"/>
              </a:rPr>
              <a:t>遍历的定义是一种</a:t>
            </a:r>
            <a:r>
              <a:rPr lang="zh-CN" altLang="en-US" sz="2800" b="0" dirty="0">
                <a:highlight>
                  <a:srgbClr val="FFFF00"/>
                </a:highlight>
                <a:latin typeface="华文楷体" panose="02010600040101010101" pitchFamily="2" charset="-122"/>
                <a:ea typeface="华文楷体" panose="02010600040101010101" pitchFamily="2" charset="-122"/>
              </a:rPr>
              <a:t>递归</a:t>
            </a:r>
            <a:r>
              <a:rPr lang="zh-CN" altLang="en-US" sz="2800" b="0" dirty="0">
                <a:latin typeface="华文楷体" panose="02010600040101010101" pitchFamily="2" charset="-122"/>
                <a:ea typeface="华文楷体" panose="02010600040101010101" pitchFamily="2" charset="-122"/>
              </a:rPr>
              <a:t>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用递归来实现前序遍历非常直观、简单，只需要将定义换成具体的、用高级语言书写的语句就可以了。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sp>
        <p:nvSpPr>
          <p:cNvPr id="4" name="Rectangle 3"/>
          <p:cNvSpPr txBox="1">
            <a:spLocks noChangeArrowheads="1"/>
          </p:cNvSpPr>
          <p:nvPr/>
        </p:nvSpPr>
        <p:spPr>
          <a:xfrm>
            <a:off x="4989444" y="1425757"/>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8518" y="4102495"/>
            <a:ext cx="4501379"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每个结点经历一次输出</a:t>
            </a:r>
            <a:r>
              <a:rPr lang="en-US" altLang="zh-CN" sz="2400" dirty="0">
                <a:solidFill>
                  <a:srgbClr val="FF0000"/>
                </a:solidFill>
              </a:rPr>
              <a:t>t-&gt;data</a:t>
            </a:r>
          </a:p>
          <a:p>
            <a:r>
              <a:rPr lang="zh-CN" altLang="en-US" sz="2400" dirty="0">
                <a:solidFill>
                  <a:srgbClr val="FF0000"/>
                </a:solidFill>
              </a:rPr>
              <a:t>每个空链域经历一次</a:t>
            </a:r>
            <a:r>
              <a:rPr lang="en-US" altLang="zh-CN" sz="2400" dirty="0">
                <a:solidFill>
                  <a:srgbClr val="FF0000"/>
                </a:solidFill>
              </a:rPr>
              <a:t>return</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4166365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0810244" cy="4712640"/>
          </a:xfrm>
        </p:spPr>
        <p:txBody>
          <a:bodyPr>
            <a:normAutofit fontScale="92500"/>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分析</a:t>
            </a:r>
            <a:r>
              <a:rPr lang="zh-CN" altLang="zh-CN" sz="2800" dirty="0">
                <a:latin typeface="华文楷体" panose="02010600040101010101" pitchFamily="2" charset="-122"/>
                <a:ea typeface="华文楷体" panose="02010600040101010101" pitchFamily="2" charset="-122"/>
              </a:rPr>
              <a:t>二叉树的遍历</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二叉链表中每个结点向下有两个叉，</a:t>
            </a:r>
            <a:r>
              <a:rPr lang="zh-CN" altLang="en-US" sz="2800" b="0" dirty="0">
                <a:latin typeface="华文楷体" panose="02010600040101010101" pitchFamily="2" charset="-122"/>
                <a:ea typeface="华文楷体" panose="02010600040101010101" pitchFamily="2" charset="-122"/>
              </a:rPr>
              <a:t>即一个</a:t>
            </a:r>
            <a:r>
              <a:rPr lang="zh-CN" altLang="zh-CN" sz="2800" b="0" dirty="0">
                <a:latin typeface="华文楷体" panose="02010600040101010101" pitchFamily="2" charset="-122"/>
                <a:ea typeface="华文楷体" panose="02010600040101010101" pitchFamily="2" charset="-122"/>
              </a:rPr>
              <a:t>结点有两个直接后继结点。</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如果先访问了根，下面一个要访问的结点是沿左叉去找？还是沿右叉去找？访问完左叉中的结点是否还能回到其父结点及父结点的右叉上去？二叉链表中结点是不存储父结点地址的，从左叉回到父结点，</a:t>
            </a:r>
            <a:r>
              <a:rPr lang="zh-CN" altLang="en-US" sz="2800" b="0" dirty="0">
                <a:latin typeface="华文楷体" panose="02010600040101010101" pitchFamily="2" charset="-122"/>
                <a:ea typeface="华文楷体" panose="02010600040101010101" pitchFamily="2" charset="-122"/>
              </a:rPr>
              <a:t>并不容易</a:t>
            </a:r>
            <a:r>
              <a:rPr lang="zh-CN" altLang="zh-CN" sz="28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90220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11531478"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520216" y="3257811"/>
            <a:ext cx="7870027" cy="3222501"/>
          </a:xfrm>
          <a:prstGeom prst="rect">
            <a:avLst/>
          </a:prstGeom>
          <a:noFill/>
          <a:ln>
            <a:noFill/>
          </a:ln>
        </p:spPr>
      </p:pic>
    </p:spTree>
    <p:extLst>
      <p:ext uri="{BB962C8B-B14F-4D97-AF65-F5344CB8AC3E}">
        <p14:creationId xmlns:p14="http://schemas.microsoft.com/office/powerpoint/2010/main" val="2393554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1386714" cy="4712640"/>
          </a:xfrm>
        </p:spPr>
        <p:txBody>
          <a:bodyPr>
            <a:normAutofit fontScale="92500"/>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二叉树的建立操作，给出了启示</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可以利用一个暂存机构</a:t>
            </a:r>
            <a:r>
              <a:rPr lang="zh-CN" altLang="en-US" sz="2800" b="0" dirty="0">
                <a:latin typeface="华文楷体" panose="02010600040101010101" pitchFamily="2" charset="-122"/>
                <a:ea typeface="华文楷体" panose="02010600040101010101" pitchFamily="2" charset="-122"/>
              </a:rPr>
              <a:t>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根首先进入暂存机构，然后执行下列操作：只要这个机构里有元素，任意取出一个访问，顺手将其所有孩子结点放入暂存机构。</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反复如此，直到暂存机构中没有元素。</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可以看出，每个结点都会有唯一的机会进入这个暂存机构，也有唯一的出机构</a:t>
            </a:r>
            <a:r>
              <a:rPr lang="zh-CN" altLang="en-US" sz="2800" b="0" dirty="0">
                <a:latin typeface="华文楷体" panose="02010600040101010101" pitchFamily="2" charset="-122"/>
                <a:ea typeface="华文楷体" panose="02010600040101010101" pitchFamily="2" charset="-122"/>
              </a:rPr>
              <a:t>被访问的</a:t>
            </a:r>
            <a:r>
              <a:rPr lang="zh-CN" altLang="zh-CN" sz="2800" b="0" dirty="0">
                <a:latin typeface="华文楷体" panose="02010600040101010101" pitchFamily="2" charset="-122"/>
                <a:ea typeface="华文楷体" panose="02010600040101010101" pitchFamily="2" charset="-122"/>
              </a:rPr>
              <a:t>机会。由此能够达到对每个结点访问且只访问一次的目的。</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暂存机构有两种，栈和队列。根据暂存机构的不同，可分为：层次遍历、前序遍历、中序遍历、后序遍历</a:t>
            </a:r>
            <a:r>
              <a:rPr lang="en-US" altLang="zh-CN" sz="2800" b="0" dirty="0">
                <a:latin typeface="华文楷体" panose="02010600040101010101" pitchFamily="2" charset="-122"/>
                <a:ea typeface="华文楷体" panose="02010600040101010101" pitchFamily="2" charset="-122"/>
              </a:rPr>
              <a:t>4</a:t>
            </a:r>
            <a:r>
              <a:rPr lang="zh-CN" altLang="en-US" sz="2800" b="0" dirty="0">
                <a:latin typeface="华文楷体" panose="02010600040101010101" pitchFamily="2" charset="-122"/>
                <a:ea typeface="华文楷体" panose="02010600040101010101" pitchFamily="2" charset="-122"/>
              </a:rPr>
              <a:t>种。</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二叉树遍历的非递归算法思想</a:t>
            </a:r>
          </a:p>
        </p:txBody>
      </p:sp>
    </p:spTree>
    <p:extLst>
      <p:ext uri="{BB962C8B-B14F-4D97-AF65-F5344CB8AC3E}">
        <p14:creationId xmlns:p14="http://schemas.microsoft.com/office/powerpoint/2010/main" val="2729402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分析：</a:t>
            </a:r>
            <a:endParaRPr lang="en-US" altLang="zh-CN" sz="2800"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对于递归，系统内部是用栈来辅助的，现在把栈从幕后拉到前台，显示地使用栈，来消除递归调用。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solidFill>
                  <a:schemeClr val="accent1"/>
                </a:solidFill>
                <a:latin typeface="华文楷体" panose="02010600040101010101" pitchFamily="2" charset="-122"/>
                <a:ea typeface="华文楷体" panose="02010600040101010101" pitchFamily="2" charset="-122"/>
              </a:rPr>
              <a:t>算法思想： </a:t>
            </a:r>
            <a:endParaRPr lang="en-US" altLang="zh-CN" sz="2800" dirty="0">
              <a:solidFill>
                <a:schemeClr val="accent1"/>
              </a:solidFill>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如果根为空，遍历结束。否则建立一个结点指针栈，先将根进栈。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反复进行以下操作：出栈、访问，如果其有右子，右子压栈；如果其有左子，左子压栈。直到栈空。</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a:t>前序遍历的非递归算法：</a:t>
            </a:r>
            <a:endParaRPr lang="zh-CN" altLang="en-US" dirty="0"/>
          </a:p>
        </p:txBody>
      </p:sp>
    </p:spTree>
    <p:extLst>
      <p:ext uri="{BB962C8B-B14F-4D97-AF65-F5344CB8AC3E}">
        <p14:creationId xmlns:p14="http://schemas.microsoft.com/office/powerpoint/2010/main" val="2434542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p:txBody>
          <a:bodyPr>
            <a:normAutofit/>
          </a:bodyPr>
          <a:lstStyle/>
          <a:p>
            <a:pPr marL="228600" lvl="5">
              <a:buFont typeface="Wingdings" panose="05000000000000000000" pitchFamily="2" charset="2"/>
              <a:buChar char="Ø"/>
            </a:pPr>
            <a:r>
              <a:rPr lang="zh-CN" altLang="en-US" sz="2800" b="1" dirty="0">
                <a:solidFill>
                  <a:schemeClr val="accent1"/>
                </a:solidFill>
                <a:latin typeface="华文楷体" panose="02010600040101010101" pitchFamily="2" charset="-122"/>
                <a:ea typeface="华文楷体" panose="02010600040101010101" pitchFamily="2" charset="-122"/>
              </a:rPr>
              <a:t>思考：</a:t>
            </a:r>
            <a:endParaRPr lang="en-US" altLang="zh-CN" sz="2800" b="1" dirty="0">
              <a:solidFill>
                <a:schemeClr val="accent1"/>
              </a:solidFill>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以上算法为啥能遍历？</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每个访问到。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ü"/>
            </a:pPr>
            <a:r>
              <a:rPr lang="zh-CN" altLang="en-US" sz="2800" b="0" dirty="0">
                <a:latin typeface="华文楷体" panose="02010600040101010101" pitchFamily="2" charset="-122"/>
                <a:ea typeface="华文楷体" panose="02010600040101010101" pitchFamily="2" charset="-122"/>
              </a:rPr>
              <a:t>每个只访问一次。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p:txBody>
          <a:bodyPr/>
          <a:lstStyle/>
          <a:p>
            <a:r>
              <a:rPr lang="zh-CN" altLang="en-US" dirty="0"/>
              <a:t>前序遍历的非递归算法：</a:t>
            </a:r>
          </a:p>
        </p:txBody>
      </p:sp>
    </p:spTree>
    <p:extLst>
      <p:ext uri="{BB962C8B-B14F-4D97-AF65-F5344CB8AC3E}">
        <p14:creationId xmlns:p14="http://schemas.microsoft.com/office/powerpoint/2010/main" val="421315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pic>
        <p:nvPicPr>
          <p:cNvPr id="5" name="图片 4"/>
          <p:cNvPicPr>
            <a:picLocks noChangeAspect="1"/>
          </p:cNvPicPr>
          <p:nvPr/>
        </p:nvPicPr>
        <p:blipFill>
          <a:blip r:embed="rId3"/>
          <a:stretch>
            <a:fillRect/>
          </a:stretch>
        </p:blipFill>
        <p:spPr>
          <a:xfrm>
            <a:off x="1476932" y="1657971"/>
            <a:ext cx="8521976" cy="4894378"/>
          </a:xfrm>
          <a:prstGeom prst="rect">
            <a:avLst/>
          </a:prstGeom>
        </p:spPr>
      </p:pic>
      <p:sp>
        <p:nvSpPr>
          <p:cNvPr id="2" name="文本框 1">
            <a:extLst>
              <a:ext uri="{FF2B5EF4-FFF2-40B4-BE49-F238E27FC236}">
                <a16:creationId xmlns:a16="http://schemas.microsoft.com/office/drawing/2014/main" id="{ECC6FF1F-AFEF-4C24-C2E1-3FE4C84735D4}"/>
              </a:ext>
            </a:extLst>
          </p:cNvPr>
          <p:cNvSpPr txBox="1"/>
          <p:nvPr/>
        </p:nvSpPr>
        <p:spPr>
          <a:xfrm>
            <a:off x="4738120" y="931491"/>
            <a:ext cx="7786078" cy="830997"/>
          </a:xfrm>
          <a:prstGeom prst="rect">
            <a:avLst/>
          </a:prstGeom>
          <a:noFill/>
        </p:spPr>
        <p:txBody>
          <a:bodyPr wrap="square" rtlCol="0">
            <a:spAutoFit/>
          </a:bodyPr>
          <a:lstStyle/>
          <a:p>
            <a:r>
              <a:rPr lang="zh-CN" altLang="en-US" sz="2400" dirty="0">
                <a:solidFill>
                  <a:srgbClr val="FF0000"/>
                </a:solidFill>
              </a:rPr>
              <a:t>思考：</a:t>
            </a:r>
            <a:endParaRPr lang="en-US" altLang="zh-CN" sz="2400" dirty="0">
              <a:solidFill>
                <a:srgbClr val="FF0000"/>
              </a:solidFill>
            </a:endParaRPr>
          </a:p>
          <a:p>
            <a:r>
              <a:rPr lang="zh-CN" altLang="en-US" sz="2400" dirty="0">
                <a:solidFill>
                  <a:srgbClr val="FF0000"/>
                </a:solidFill>
              </a:rPr>
              <a:t>如何由</a:t>
            </a:r>
            <a:r>
              <a:rPr lang="en-US" altLang="zh-CN" sz="2400" dirty="0">
                <a:solidFill>
                  <a:srgbClr val="FF0000"/>
                </a:solidFill>
              </a:rPr>
              <a:t>S</a:t>
            </a:r>
            <a:r>
              <a:rPr lang="zh-CN" altLang="en-US" sz="2400" dirty="0">
                <a:solidFill>
                  <a:srgbClr val="FF0000"/>
                </a:solidFill>
              </a:rPr>
              <a:t>回到</a:t>
            </a:r>
            <a:r>
              <a:rPr lang="en-US" altLang="zh-CN" sz="2400" dirty="0">
                <a:solidFill>
                  <a:srgbClr val="FF0000"/>
                </a:solidFill>
              </a:rPr>
              <a:t>C</a:t>
            </a:r>
            <a:r>
              <a:rPr lang="zh-CN" altLang="en-US" sz="2400" dirty="0">
                <a:solidFill>
                  <a:srgbClr val="FF0000"/>
                </a:solidFill>
              </a:rPr>
              <a:t>？比较递归和非递归手法的区别</a:t>
            </a:r>
            <a:endParaRPr lang="zh-CN" altLang="en-US" dirty="0">
              <a:solidFill>
                <a:srgbClr val="FF0000"/>
              </a:solidFill>
            </a:endParaRPr>
          </a:p>
        </p:txBody>
      </p:sp>
    </p:spTree>
    <p:extLst>
      <p:ext uri="{BB962C8B-B14F-4D97-AF65-F5344CB8AC3E}">
        <p14:creationId xmlns:p14="http://schemas.microsoft.com/office/powerpoint/2010/main" val="3582770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4846766" cy="485179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前序遍历的非递归算法实现</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s.push</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188226"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509808" y="1628524"/>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cs typeface="Times New Roman" panose="02020603050405020304" pitchFamily="18" charset="0"/>
              </a:rPr>
              <a:t>    while (!</a:t>
            </a:r>
            <a:r>
              <a:rPr lang="en-US" altLang="zh-CN" b="0" dirty="0" err="1">
                <a:cs typeface="Times New Roman" panose="02020603050405020304" pitchFamily="18" charset="0"/>
              </a:rPr>
              <a:t>s.isEmpty</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  p=</a:t>
            </a:r>
            <a:r>
              <a:rPr lang="en-US" altLang="zh-CN" b="0" dirty="0" err="1">
                <a:cs typeface="Times New Roman" panose="02020603050405020304" pitchFamily="18" charset="0"/>
              </a:rPr>
              <a:t>s.top</a:t>
            </a:r>
            <a:r>
              <a:rPr lang="en-US" altLang="zh-CN" b="0" dirty="0">
                <a:cs typeface="Times New Roman" panose="02020603050405020304" pitchFamily="18" charset="0"/>
              </a:rPr>
              <a:t>(); </a:t>
            </a:r>
            <a:r>
              <a:rPr lang="en-US" altLang="zh-CN" b="0" dirty="0" err="1">
                <a:cs typeface="Times New Roman" panose="02020603050405020304" pitchFamily="18" charset="0"/>
              </a:rPr>
              <a:t>s.pop</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p-&gt;data;</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(p-&gt;right) </a:t>
            </a:r>
            <a:r>
              <a:rPr lang="en-US" altLang="zh-CN" b="0" dirty="0" err="1">
                <a:cs typeface="Times New Roman" panose="02020603050405020304" pitchFamily="18" charset="0"/>
              </a:rPr>
              <a:t>s.push</a:t>
            </a:r>
            <a:r>
              <a:rPr lang="en-US" altLang="zh-CN" b="0" dirty="0">
                <a:cs typeface="Times New Roman" panose="02020603050405020304" pitchFamily="18" charset="0"/>
              </a:rPr>
              <a:t>(p-&gt;right);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(p-&gt;left)  </a:t>
            </a:r>
            <a:r>
              <a:rPr lang="en-US" altLang="zh-CN" b="0" dirty="0" err="1">
                <a:cs typeface="Times New Roman" panose="02020603050405020304" pitchFamily="18" charset="0"/>
              </a:rPr>
              <a:t>s.push</a:t>
            </a:r>
            <a:r>
              <a:rPr lang="en-US" altLang="zh-CN" b="0" dirty="0">
                <a:cs typeface="Times New Roman" panose="02020603050405020304" pitchFamily="18" charset="0"/>
              </a:rPr>
              <a:t>(p-&gt;left);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a:t>
            </a:r>
            <a:r>
              <a:rPr lang="en-US" altLang="zh-CN" b="0" dirty="0" err="1">
                <a:cs typeface="Times New Roman" panose="02020603050405020304" pitchFamily="18" charset="0"/>
              </a:rPr>
              <a:t>endl</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
        <p:nvSpPr>
          <p:cNvPr id="8" name="文本框 7"/>
          <p:cNvSpPr txBox="1"/>
          <p:nvPr/>
        </p:nvSpPr>
        <p:spPr>
          <a:xfrm>
            <a:off x="8068308" y="4937382"/>
            <a:ext cx="4501379" cy="1200329"/>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每次循环输出一个结点</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n</a:t>
            </a:r>
            <a:r>
              <a:rPr lang="zh-CN" altLang="en-US" sz="2400" dirty="0">
                <a:solidFill>
                  <a:srgbClr val="FF0000"/>
                </a:solidFill>
              </a:rPr>
              <a:t>次</a:t>
            </a:r>
          </a:p>
        </p:txBody>
      </p:sp>
      <p:sp>
        <p:nvSpPr>
          <p:cNvPr id="2" name="文本框 1">
            <a:extLst>
              <a:ext uri="{FF2B5EF4-FFF2-40B4-BE49-F238E27FC236}">
                <a16:creationId xmlns:a16="http://schemas.microsoft.com/office/drawing/2014/main" id="{1E60158C-8166-1A28-2DEA-D964D30D9AD6}"/>
              </a:ext>
            </a:extLst>
          </p:cNvPr>
          <p:cNvSpPr txBox="1"/>
          <p:nvPr/>
        </p:nvSpPr>
        <p:spPr>
          <a:xfrm>
            <a:off x="8469018" y="1428469"/>
            <a:ext cx="3469553" cy="400110"/>
          </a:xfrm>
          <a:prstGeom prst="rect">
            <a:avLst/>
          </a:prstGeom>
          <a:noFill/>
        </p:spPr>
        <p:txBody>
          <a:bodyPr wrap="square" rtlCol="0">
            <a:spAutoFit/>
          </a:bodyPr>
          <a:lstStyle/>
          <a:p>
            <a:r>
              <a:rPr lang="zh-CN" altLang="en-US" sz="2000" dirty="0">
                <a:solidFill>
                  <a:srgbClr val="FF0000"/>
                </a:solidFill>
              </a:rPr>
              <a:t>递归和非递归空间开销比较</a:t>
            </a:r>
          </a:p>
        </p:txBody>
      </p:sp>
    </p:spTree>
    <p:extLst>
      <p:ext uri="{BB962C8B-B14F-4D97-AF65-F5344CB8AC3E}">
        <p14:creationId xmlns:p14="http://schemas.microsoft.com/office/powerpoint/2010/main" val="3900068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分析：</a:t>
            </a:r>
            <a:endParaRPr lang="en-US" altLang="zh-CN" sz="28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第一层结点，根主动进栈。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根出栈时将其所有子，即第二层结点都带入栈中。类似地，第二层结点出栈时会将第三层结点带入栈中，最后每层结点都有进栈机会。</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每个结点都是由其父结点访问时带入栈中，每个结点的父结点唯一，故每个结点进栈的机会只有一次。</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每个进栈元素出栈时都会被访问到。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因此，按照此算法能完成遍历的任务。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前序遍历的非递归算法分析：</a:t>
            </a:r>
          </a:p>
        </p:txBody>
      </p:sp>
    </p:spTree>
    <p:extLst>
      <p:ext uri="{BB962C8B-B14F-4D97-AF65-F5344CB8AC3E}">
        <p14:creationId xmlns:p14="http://schemas.microsoft.com/office/powerpoint/2010/main" val="4262376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80608" y="1739824"/>
                <a:ext cx="11486105" cy="2414734"/>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每次循环都从栈中弹出并访问一个结点</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当整个循环结束时，每个结点都被访问且只访问一次，因此循环次数为</a:t>
                </a:r>
                <a:r>
                  <a:rPr lang="en-US" altLang="zh-CN" sz="2800" b="0" dirty="0">
                    <a:latin typeface="华文楷体" panose="02010600040101010101" pitchFamily="2" charset="-122"/>
                    <a:ea typeface="华文楷体" panose="02010600040101010101" pitchFamily="2" charset="-122"/>
                  </a:rPr>
                  <a:t>n</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算法的时间复杂度就是</a:t>
                </a:r>
                <a14:m>
                  <m:oMath xmlns:m="http://schemas.openxmlformats.org/officeDocument/2006/math">
                    <m:r>
                      <m:rPr>
                        <m:sty m:val="p"/>
                      </m:rPr>
                      <a:rPr lang="en-US" altLang="zh-CN" sz="2800" b="0">
                        <a:highlight>
                          <a:srgbClr val="FFFF00"/>
                        </a:highlight>
                        <a:latin typeface="Cambria Math" panose="02040503050406030204" pitchFamily="18" charset="0"/>
                      </a:rPr>
                      <m:t>O</m:t>
                    </m:r>
                    <m:r>
                      <a:rPr lang="en-US" altLang="zh-CN" sz="2800" b="0">
                        <a:highlight>
                          <a:srgbClr val="FFFF00"/>
                        </a:highlight>
                        <a:latin typeface="Cambria Math" panose="02040503050406030204" pitchFamily="18" charset="0"/>
                      </a:rPr>
                      <m:t>(</m:t>
                    </m:r>
                    <m:r>
                      <m:rPr>
                        <m:sty m:val="p"/>
                      </m:rPr>
                      <a:rPr lang="en-US" altLang="zh-CN" sz="2800" b="0">
                        <a:highlight>
                          <a:srgbClr val="FFFF00"/>
                        </a:highlight>
                        <a:latin typeface="Cambria Math" panose="02040503050406030204" pitchFamily="18" charset="0"/>
                      </a:rPr>
                      <m:t>n</m:t>
                    </m:r>
                    <m:r>
                      <a:rPr lang="en-US" altLang="zh-CN" sz="2800" b="0">
                        <a:highlight>
                          <a:srgbClr val="FFFF00"/>
                        </a:highlight>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80608" y="1739824"/>
                <a:ext cx="11486105" cy="2414734"/>
              </a:xfrm>
              <a:blipFill>
                <a:blip r:embed="rId3"/>
                <a:stretch>
                  <a:fillRect l="-1115" t="-252" r="-334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792789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前序遍历的非递归算法时间复杂度分析：</a:t>
            </a:r>
          </a:p>
        </p:txBody>
      </p:sp>
    </p:spTree>
    <p:extLst>
      <p:ext uri="{BB962C8B-B14F-4D97-AF65-F5344CB8AC3E}">
        <p14:creationId xmlns:p14="http://schemas.microsoft.com/office/powerpoint/2010/main" val="177545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31641" y="1328329"/>
            <a:ext cx="1115170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FirstChild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的第一个儿子结点。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NextChild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和它的一个儿子结点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右侧的第一个儿子结点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v</a:t>
            </a:r>
            <a:r>
              <a:rPr lang="zh-CN" altLang="zh-CN" sz="2800" dirty="0">
                <a:latin typeface="Times New Roman" panose="02020603050405020304" pitchFamily="18" charset="0"/>
                <a:ea typeface="华文楷体" pitchFamily="2" charset="-122"/>
                <a:cs typeface="Times New Roman" panose="02020603050405020304" pitchFamily="18" charset="0"/>
              </a:rPr>
              <a:t>。</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Search:   </a:t>
            </a:r>
            <a:r>
              <a:rPr lang="zh-CN" altLang="zh-CN" sz="2800" dirty="0">
                <a:latin typeface="Times New Roman" panose="02020603050405020304" pitchFamily="18" charset="0"/>
                <a:ea typeface="华文楷体" pitchFamily="2" charset="-122"/>
                <a:cs typeface="Times New Roman" panose="02020603050405020304" pitchFamily="18" charset="0"/>
              </a:rPr>
              <a:t>前提：已知关键字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。结果：返回具有关键字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的结点。</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InsertChild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及新结点的数据值</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结果：据</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值创建一个新结点</a:t>
            </a:r>
            <a:r>
              <a:rPr lang="en-US" altLang="zh-CN" sz="2800" dirty="0">
                <a:latin typeface="Times New Roman" panose="02020603050405020304" pitchFamily="18" charset="0"/>
                <a:ea typeface="华文楷体" pitchFamily="2" charset="-122"/>
                <a:cs typeface="Times New Roman" panose="02020603050405020304" pitchFamily="18" charset="0"/>
              </a:rPr>
              <a:t>q, </a:t>
            </a:r>
            <a:r>
              <a:rPr lang="zh-CN" altLang="zh-CN" sz="2800" dirty="0">
                <a:latin typeface="Times New Roman" panose="02020603050405020304" pitchFamily="18" charset="0"/>
                <a:ea typeface="华文楷体" pitchFamily="2" charset="-122"/>
                <a:cs typeface="Times New Roman" panose="02020603050405020304" pitchFamily="18" charset="0"/>
              </a:rPr>
              <a:t>将其作为</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的下一个儿子插入。</a:t>
            </a:r>
          </a:p>
        </p:txBody>
      </p:sp>
    </p:spTree>
    <p:extLst>
      <p:ext uri="{BB962C8B-B14F-4D97-AF65-F5344CB8AC3E}">
        <p14:creationId xmlns:p14="http://schemas.microsoft.com/office/powerpoint/2010/main" val="3282349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序遍历根的左子树，访问根结点，</a:t>
            </a:r>
            <a:r>
              <a:rPr lang="zh-CN" altLang="en-US" sz="2800" b="0" dirty="0">
                <a:latin typeface="华文楷体" panose="02010600040101010101" pitchFamily="2" charset="-122"/>
                <a:ea typeface="华文楷体" panose="02010600040101010101" pitchFamily="2" charset="-122"/>
              </a:rPr>
              <a:t>然后</a:t>
            </a:r>
            <a:r>
              <a:rPr lang="zh-CN" altLang="zh-CN" sz="2800" b="0" dirty="0">
                <a:latin typeface="华文楷体" panose="02010600040101010101" pitchFamily="2" charset="-122"/>
                <a:ea typeface="华文楷体" panose="02010600040101010101" pitchFamily="2" charset="-122"/>
              </a:rPr>
              <a:t>再</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序遍历根的右子树。可简记为：“左</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右”。</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右图中序遍历序列：</a:t>
            </a:r>
            <a:r>
              <a:rPr lang="en-US" altLang="zh-CN" sz="2800" b="0" dirty="0">
                <a:latin typeface="华文楷体" panose="02010600040101010101" pitchFamily="2" charset="-122"/>
                <a:ea typeface="华文楷体" panose="02010600040101010101" pitchFamily="2" charset="-122"/>
              </a:rPr>
              <a:t>BLEACWD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
        <p:nvSpPr>
          <p:cNvPr id="2" name="文本框 1">
            <a:extLst>
              <a:ext uri="{FF2B5EF4-FFF2-40B4-BE49-F238E27FC236}">
                <a16:creationId xmlns:a16="http://schemas.microsoft.com/office/drawing/2014/main" id="{14643F6C-605D-3D8E-C510-1135F52A954D}"/>
              </a:ext>
            </a:extLst>
          </p:cNvPr>
          <p:cNvSpPr txBox="1"/>
          <p:nvPr/>
        </p:nvSpPr>
        <p:spPr>
          <a:xfrm>
            <a:off x="678094" y="5247861"/>
            <a:ext cx="10058400" cy="1200329"/>
          </a:xfrm>
          <a:prstGeom prst="rect">
            <a:avLst/>
          </a:prstGeom>
          <a:noFill/>
        </p:spPr>
        <p:txBody>
          <a:bodyPr wrap="square" rtlCol="0">
            <a:spAutoFit/>
          </a:bodyPr>
          <a:lstStyle/>
          <a:p>
            <a:r>
              <a:rPr lang="zh-CN" altLang="en-US" sz="2400" dirty="0">
                <a:solidFill>
                  <a:srgbClr val="FF0000"/>
                </a:solidFill>
              </a:rPr>
              <a:t>深入思考几个问题：</a:t>
            </a:r>
            <a:endParaRPr lang="en-US" altLang="zh-CN" sz="2400" dirty="0">
              <a:solidFill>
                <a:srgbClr val="FF0000"/>
              </a:solidFill>
            </a:endParaRPr>
          </a:p>
          <a:p>
            <a:r>
              <a:rPr lang="zh-CN" altLang="en-US" sz="2400" dirty="0">
                <a:solidFill>
                  <a:schemeClr val="accent1">
                    <a:lumMod val="60000"/>
                    <a:lumOff val="40000"/>
                  </a:schemeClr>
                </a:solidFill>
              </a:rPr>
              <a:t>为什么有这种序？ 递归</a:t>
            </a:r>
            <a:endParaRPr lang="en-US" altLang="zh-CN" sz="2400" dirty="0">
              <a:solidFill>
                <a:schemeClr val="accent1">
                  <a:lumMod val="60000"/>
                  <a:lumOff val="40000"/>
                </a:schemeClr>
              </a:solidFill>
            </a:endParaRPr>
          </a:p>
          <a:p>
            <a:r>
              <a:rPr lang="zh-CN" altLang="en-US" sz="2400" dirty="0">
                <a:solidFill>
                  <a:schemeClr val="accent1">
                    <a:lumMod val="60000"/>
                    <a:lumOff val="40000"/>
                  </a:schemeClr>
                </a:solidFill>
              </a:rPr>
              <a:t>如何回溯？ 递归或者栈</a:t>
            </a:r>
            <a:endParaRPr lang="en-US" altLang="zh-CN" sz="2400" dirty="0">
              <a:solidFill>
                <a:schemeClr val="accent1">
                  <a:lumMod val="60000"/>
                  <a:lumOff val="40000"/>
                </a:schemeClr>
              </a:solidFill>
            </a:endParaRPr>
          </a:p>
        </p:txBody>
      </p:sp>
    </p:spTree>
    <p:extLst>
      <p:ext uri="{BB962C8B-B14F-4D97-AF65-F5344CB8AC3E}">
        <p14:creationId xmlns:p14="http://schemas.microsoft.com/office/powerpoint/2010/main" val="36008314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对中</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sp>
        <p:nvSpPr>
          <p:cNvPr id="4" name="Rectangle 3"/>
          <p:cNvSpPr txBox="1">
            <a:spLocks noChangeArrowheads="1"/>
          </p:cNvSpPr>
          <p:nvPr/>
        </p:nvSpPr>
        <p:spPr>
          <a:xfrm>
            <a:off x="5098990" y="1315680"/>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45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9300310"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p>
          <a:p>
            <a:pPr marL="0" indent="0">
              <a:buNone/>
            </a:pPr>
            <a:r>
              <a:rPr lang="en-US" altLang="zh-CN" sz="3100" b="0" dirty="0">
                <a:ea typeface="华文楷体" panose="02010600040101010101" pitchFamily="2" charset="-122"/>
                <a:cs typeface="Times New Roman" panose="02020603050405020304" pitchFamily="18" charset="0"/>
              </a:rPr>
              <a:t>void </a:t>
            </a:r>
            <a:r>
              <a:rPr lang="en-US" altLang="zh-CN" sz="3100" b="0" dirty="0" err="1">
                <a:ea typeface="华文楷体" panose="02010600040101010101" pitchFamily="2" charset="-122"/>
                <a:cs typeface="Times New Roman" panose="02020603050405020304" pitchFamily="18" charset="0"/>
              </a:rPr>
              <a:t>Btree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inOrder</a:t>
            </a:r>
            <a:r>
              <a:rPr lang="en-US" altLang="zh-CN" sz="3100" b="0" dirty="0">
                <a:ea typeface="华文楷体" panose="02010600040101010101" pitchFamily="2" charset="-122"/>
                <a:cs typeface="Times New Roman" panose="02020603050405020304" pitchFamily="18" charset="0"/>
              </a:rPr>
              <a:t>() const </a:t>
            </a:r>
          </a:p>
          <a:p>
            <a:pPr marL="0" indent="0">
              <a:buNone/>
            </a:pPr>
            <a:r>
              <a:rPr lang="en-US" altLang="zh-CN" sz="3100" b="0" dirty="0">
                <a:ea typeface="华文楷体" panose="02010600040101010101" pitchFamily="2" charset="-122"/>
                <a:cs typeface="Times New Roman" panose="02020603050405020304" pitchFamily="18" charset="0"/>
              </a:rPr>
              <a:t>{  if (!root) return;</a:t>
            </a:r>
          </a:p>
          <a:p>
            <a:pPr marL="0" indent="0">
              <a:buNone/>
            </a:pP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seqStack</a:t>
            </a:r>
            <a:r>
              <a:rPr lang="en-US" altLang="zh-CN" sz="3100" b="0" dirty="0">
                <a:ea typeface="华文楷体" panose="02010600040101010101" pitchFamily="2" charset="-122"/>
                <a:cs typeface="Times New Roman" panose="02020603050405020304" pitchFamily="18" charset="0"/>
              </a:rPr>
              <a:t>&lt;Node&lt;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*&gt; s;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(root);  </a:t>
            </a:r>
          </a:p>
          <a:p>
            <a:pPr marL="0" indent="0">
              <a:buNone/>
            </a:pPr>
            <a:r>
              <a:rPr lang="en-US" altLang="zh-CN" sz="3100" b="0" dirty="0">
                <a:ea typeface="华文楷体" panose="02010600040101010101" pitchFamily="2" charset="-122"/>
                <a:cs typeface="Times New Roman" panose="02020603050405020304" pitchFamily="18" charset="0"/>
              </a:rPr>
              <a:t>    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*p;  p=root;</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zh-CN" altLang="en-US" dirty="0"/>
              <a:t>第一种非递归算法</a:t>
            </a:r>
          </a:p>
        </p:txBody>
      </p:sp>
      <p:sp>
        <p:nvSpPr>
          <p:cNvPr id="4" name="文本框 3">
            <a:extLst>
              <a:ext uri="{FF2B5EF4-FFF2-40B4-BE49-F238E27FC236}">
                <a16:creationId xmlns:a16="http://schemas.microsoft.com/office/drawing/2014/main" id="{2479E108-17C1-B4EB-C23D-D438DE5BE1CE}"/>
              </a:ext>
            </a:extLst>
          </p:cNvPr>
          <p:cNvSpPr txBox="1"/>
          <p:nvPr/>
        </p:nvSpPr>
        <p:spPr>
          <a:xfrm>
            <a:off x="8787816" y="1487013"/>
            <a:ext cx="3086261" cy="830997"/>
          </a:xfrm>
          <a:prstGeom prst="rect">
            <a:avLst/>
          </a:prstGeom>
          <a:noFill/>
        </p:spPr>
        <p:txBody>
          <a:bodyPr wrap="square" rtlCol="0">
            <a:spAutoFit/>
          </a:bodyPr>
          <a:lstStyle/>
          <a:p>
            <a:r>
              <a:rPr lang="zh-CN" altLang="en-US" sz="2400" dirty="0">
                <a:solidFill>
                  <a:schemeClr val="accent1">
                    <a:lumMod val="60000"/>
                    <a:lumOff val="40000"/>
                  </a:schemeClr>
                </a:solidFill>
              </a:rPr>
              <a:t>中序序列？如何实现？</a:t>
            </a:r>
            <a:endParaRPr lang="en-US" altLang="zh-CN" sz="2400" dirty="0">
              <a:solidFill>
                <a:schemeClr val="accent1">
                  <a:lumMod val="60000"/>
                  <a:lumOff val="40000"/>
                </a:schemeClr>
              </a:solidFill>
            </a:endParaRPr>
          </a:p>
          <a:p>
            <a:r>
              <a:rPr lang="zh-CN" altLang="en-US" sz="2400" dirty="0">
                <a:solidFill>
                  <a:schemeClr val="accent1">
                    <a:lumMod val="60000"/>
                    <a:lumOff val="40000"/>
                  </a:schemeClr>
                </a:solidFill>
              </a:rPr>
              <a:t>先摆龙门阵</a:t>
            </a:r>
          </a:p>
        </p:txBody>
      </p:sp>
      <p:pic>
        <p:nvPicPr>
          <p:cNvPr id="5" name="图片 4">
            <a:extLst>
              <a:ext uri="{FF2B5EF4-FFF2-40B4-BE49-F238E27FC236}">
                <a16:creationId xmlns:a16="http://schemas.microsoft.com/office/drawing/2014/main" id="{107E97EE-7B46-D93E-9A89-64FDF6C862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55661" y="2653505"/>
            <a:ext cx="2206695" cy="2743849"/>
          </a:xfrm>
          <a:prstGeom prst="rect">
            <a:avLst/>
          </a:prstGeom>
          <a:noFill/>
          <a:ln>
            <a:noFill/>
          </a:ln>
        </p:spPr>
      </p:pic>
    </p:spTree>
    <p:extLst>
      <p:ext uri="{BB962C8B-B14F-4D97-AF65-F5344CB8AC3E}">
        <p14:creationId xmlns:p14="http://schemas.microsoft.com/office/powerpoint/2010/main" val="3734120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10691788"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 while( !</a:t>
            </a:r>
            <a:r>
              <a:rPr lang="en-US" altLang="zh-CN" sz="3100" b="0" dirty="0" err="1">
                <a:ea typeface="华文楷体" panose="02010600040101010101" pitchFamily="2" charset="-122"/>
                <a:cs typeface="Times New Roman" panose="02020603050405020304" pitchFamily="18" charset="0"/>
              </a:rPr>
              <a:t>s.isEmpty</a:t>
            </a:r>
            <a:r>
              <a:rPr lang="en-US" altLang="zh-CN" sz="3100" b="0" dirty="0">
                <a:ea typeface="华文楷体" panose="02010600040101010101" pitchFamily="2" charset="-122"/>
                <a:cs typeface="Times New Roman" panose="02020603050405020304" pitchFamily="18" charset="0"/>
              </a:rPr>
              <a:t>())</a:t>
            </a:r>
          </a:p>
          <a:p>
            <a:pPr marL="0" indent="0">
              <a:buNone/>
            </a:pPr>
            <a:r>
              <a:rPr lang="en-US" altLang="zh-CN" sz="3100" b="0" dirty="0">
                <a:ea typeface="华文楷体" panose="02010600040101010101" pitchFamily="2" charset="-122"/>
                <a:cs typeface="Times New Roman" panose="02020603050405020304" pitchFamily="18" charset="0"/>
              </a:rPr>
              <a:t>    {  p=</a:t>
            </a:r>
            <a:r>
              <a:rPr lang="en-US" altLang="zh-CN" sz="3100" b="0" dirty="0" err="1">
                <a:ea typeface="华文楷体" panose="02010600040101010101" pitchFamily="2" charset="-122"/>
                <a:cs typeface="Times New Roman" panose="02020603050405020304" pitchFamily="18" charset="0"/>
              </a:rPr>
              <a:t>s.top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s.pop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cout</a:t>
            </a:r>
            <a:r>
              <a:rPr lang="en-US" altLang="zh-CN" sz="3100" b="0" dirty="0">
                <a:ea typeface="华文楷体" panose="02010600040101010101" pitchFamily="2" charset="-122"/>
                <a:cs typeface="Times New Roman" panose="02020603050405020304" pitchFamily="18" charset="0"/>
              </a:rPr>
              <a:t>&lt;&lt;p-&gt;data;</a:t>
            </a:r>
          </a:p>
          <a:p>
            <a:pPr marL="0" indent="0">
              <a:buNone/>
            </a:pPr>
            <a:r>
              <a:rPr lang="en-US" altLang="zh-CN" sz="3100" b="0" dirty="0">
                <a:ea typeface="华文楷体" panose="02010600040101010101" pitchFamily="2" charset="-122"/>
                <a:cs typeface="Times New Roman" panose="02020603050405020304" pitchFamily="18" charset="0"/>
              </a:rPr>
              <a:t>       if ( p-&gt;right)  {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(p-&gt;right);  p=p-&gt;right; </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a:t>
            </a:r>
            <a:endParaRPr lang="en-US" altLang="zh-CN" dirty="0"/>
          </a:p>
          <a:p>
            <a:pPr marL="0" indent="0">
              <a:buNone/>
            </a:pPr>
            <a:endParaRPr lang="zh-CN" altLang="en-US" dirty="0"/>
          </a:p>
        </p:txBody>
      </p:sp>
    </p:spTree>
    <p:extLst>
      <p:ext uri="{BB962C8B-B14F-4D97-AF65-F5344CB8AC3E}">
        <p14:creationId xmlns:p14="http://schemas.microsoft.com/office/powerpoint/2010/main" val="2420999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9495586" cy="515793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先根</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压栈，栈不空，</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出栈，但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不能访问，因其左子</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未访问，为了访问完</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能再回到</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，故将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再次进栈，并将</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带入栈中。</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注意此时栈中</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在</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之上，可保证将来弹出访问时，先</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后</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。当</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再次出现在栈顶出栈时，因已经考虑过其左子了，故可以直接访问。</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为区别其是否已经考虑过左子，可对进栈元素加一个标识，</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表示其未考虑过左子，是第一次进栈；</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表示其考虑过左子，是第二次进栈。</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第二种 中序遍历的非递归</a:t>
            </a:r>
          </a:p>
        </p:txBody>
      </p:sp>
      <p:sp>
        <p:nvSpPr>
          <p:cNvPr id="2" name="文本框 1"/>
          <p:cNvSpPr txBox="1"/>
          <p:nvPr/>
        </p:nvSpPr>
        <p:spPr>
          <a:xfrm>
            <a:off x="6951178" y="772807"/>
            <a:ext cx="5240822" cy="523220"/>
          </a:xfrm>
          <a:prstGeom prst="rect">
            <a:avLst/>
          </a:prstGeom>
          <a:noFill/>
        </p:spPr>
        <p:txBody>
          <a:bodyPr wrap="square" rtlCol="0">
            <a:spAutoFit/>
          </a:bodyPr>
          <a:lstStyle/>
          <a:p>
            <a:pPr lvl="0"/>
            <a:r>
              <a:rPr lang="zh-CN" altLang="en-US" sz="2800" dirty="0">
                <a:latin typeface="华文楷体" panose="02010600040101010101" pitchFamily="2" charset="-122"/>
                <a:ea typeface="华文楷体" panose="02010600040101010101" pitchFamily="2" charset="-122"/>
              </a:rPr>
              <a:t>中序遍历序列：</a:t>
            </a:r>
            <a:r>
              <a:rPr lang="en-US" altLang="zh-CN" sz="2800" dirty="0">
                <a:latin typeface="华文楷体" panose="02010600040101010101" pitchFamily="2" charset="-122"/>
                <a:ea typeface="华文楷体" panose="02010600040101010101" pitchFamily="2" charset="-122"/>
              </a:rPr>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018436" y="2245596"/>
            <a:ext cx="2027790" cy="2227014"/>
          </a:xfrm>
          <a:prstGeom prst="rect">
            <a:avLst/>
          </a:prstGeom>
          <a:noFill/>
          <a:ln>
            <a:noFill/>
          </a:ln>
        </p:spPr>
      </p:pic>
    </p:spTree>
    <p:extLst>
      <p:ext uri="{BB962C8B-B14F-4D97-AF65-F5344CB8AC3E}">
        <p14:creationId xmlns:p14="http://schemas.microsoft.com/office/powerpoint/2010/main" val="4044975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0675"/>
            <a:ext cx="9160348" cy="4521829"/>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当结点出栈访问时，如</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出栈并访问时，说明</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的左子树已经访问过，按照“左根右”，现在要考虑其右子</a:t>
            </a:r>
            <a:r>
              <a:rPr lang="en-US" altLang="zh-CN" sz="2800" b="0" dirty="0">
                <a:latin typeface="华文楷体" panose="02010600040101010101" pitchFamily="2" charset="-122"/>
                <a:ea typeface="华文楷体" panose="02010600040101010101" pitchFamily="2" charset="-122"/>
              </a:rPr>
              <a:t>E</a:t>
            </a:r>
            <a:r>
              <a:rPr lang="zh-CN" altLang="en-US" sz="2800" b="0" dirty="0">
                <a:latin typeface="华文楷体" panose="02010600040101010101" pitchFamily="2" charset="-122"/>
                <a:ea typeface="华文楷体" panose="02010600040101010101" pitchFamily="2" charset="-122"/>
              </a:rPr>
              <a:t>。故当一个结点访问后，如果有右子，将其右子进栈，这样结点</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的使命才算完成。</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可以看出：</a:t>
            </a:r>
            <a:r>
              <a:rPr lang="zh-CN" altLang="en-US" sz="2800" b="0" dirty="0">
                <a:highlight>
                  <a:srgbClr val="FFFF00"/>
                </a:highlight>
                <a:latin typeface="华文楷体" panose="02010600040101010101" pitchFamily="2" charset="-122"/>
                <a:ea typeface="华文楷体" panose="02010600040101010101" pitchFamily="2" charset="-122"/>
              </a:rPr>
              <a:t>根结点为主动进栈，其余结点都是被父结点带入栈中，且带入时，子结点状态都置为</a:t>
            </a:r>
            <a:r>
              <a:rPr lang="en-US" altLang="zh-CN" sz="2800" b="0" dirty="0">
                <a:highlight>
                  <a:srgbClr val="FFFF00"/>
                </a:highlight>
                <a:latin typeface="华文楷体" panose="02010600040101010101" pitchFamily="2" charset="-122"/>
                <a:ea typeface="华文楷体" panose="02010600040101010101" pitchFamily="2" charset="-122"/>
              </a:rPr>
              <a:t>0</a:t>
            </a:r>
            <a:r>
              <a:rPr lang="zh-CN" altLang="en-US" sz="2800" b="0" dirty="0">
                <a:highlight>
                  <a:srgbClr val="FFFF00"/>
                </a:highlight>
                <a:latin typeface="华文楷体" panose="02010600040101010101" pitchFamily="2" charset="-122"/>
                <a:ea typeface="华文楷体" panose="02010600040101010101" pitchFamily="2" charset="-122"/>
              </a:rPr>
              <a:t>；出栈并考虑其左子时，才将状态改为</a:t>
            </a:r>
            <a:r>
              <a:rPr lang="en-US" altLang="zh-CN" sz="2800" b="0" dirty="0">
                <a:highlight>
                  <a:srgbClr val="FFFF00"/>
                </a:highlight>
                <a:latin typeface="华文楷体" panose="02010600040101010101" pitchFamily="2" charset="-122"/>
                <a:ea typeface="华文楷体" panose="02010600040101010101" pitchFamily="2" charset="-122"/>
              </a:rPr>
              <a:t>1</a:t>
            </a:r>
            <a:r>
              <a:rPr lang="zh-CN" altLang="en-US" sz="2800" b="0" dirty="0">
                <a:highlight>
                  <a:srgbClr val="FFFF00"/>
                </a:highlight>
                <a:latin typeface="华文楷体" panose="02010600040101010101" pitchFamily="2" charset="-122"/>
                <a:ea typeface="华文楷体" panose="02010600040101010101" pitchFamily="2" charset="-122"/>
              </a:rPr>
              <a:t>。</a:t>
            </a:r>
            <a:endParaRPr lang="en-US" altLang="zh-CN" sz="2800" b="0" dirty="0">
              <a:highlight>
                <a:srgbClr val="FFFF00"/>
              </a:highlight>
              <a:latin typeface="华文楷体" panose="02010600040101010101" pitchFamily="2" charset="-122"/>
              <a:ea typeface="华文楷体" panose="02010600040101010101" pitchFamily="2" charset="-122"/>
            </a:endParaRPr>
          </a:p>
        </p:txBody>
      </p:sp>
      <p:sp>
        <p:nvSpPr>
          <p:cNvPr id="2" name="文本框 1"/>
          <p:cNvSpPr txBox="1"/>
          <p:nvPr/>
        </p:nvSpPr>
        <p:spPr>
          <a:xfrm>
            <a:off x="7655097" y="772807"/>
            <a:ext cx="4384710" cy="523220"/>
          </a:xfrm>
          <a:prstGeom prst="rect">
            <a:avLst/>
          </a:prstGeom>
          <a:noFill/>
        </p:spPr>
        <p:txBody>
          <a:bodyPr wrap="square" rtlCol="0">
            <a:spAutoFit/>
          </a:bodyPr>
          <a:lstStyle/>
          <a:p>
            <a:pPr lvl="0"/>
            <a:r>
              <a:rPr lang="zh-CN" altLang="en-US" sz="2800" dirty="0"/>
              <a:t>中序遍历序列：</a:t>
            </a:r>
            <a:r>
              <a:rPr lang="en-US" altLang="zh-CN" sz="2800" dirty="0"/>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031895" y="2265473"/>
            <a:ext cx="2007912" cy="2505310"/>
          </a:xfrm>
          <a:prstGeom prst="rect">
            <a:avLst/>
          </a:prstGeom>
          <a:noFill/>
          <a:ln>
            <a:noFill/>
          </a:ln>
        </p:spPr>
      </p:pic>
    </p:spTree>
    <p:extLst>
      <p:ext uri="{BB962C8B-B14F-4D97-AF65-F5344CB8AC3E}">
        <p14:creationId xmlns:p14="http://schemas.microsoft.com/office/powerpoint/2010/main" val="2098000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45030"/>
            <a:ext cx="9160348" cy="4596135"/>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如果根为空，遍历结束。否则建立一个结点指针栈，先将根进栈，以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作为标志。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反复进行以下操作，直到栈空。</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en-US" sz="2800" b="0" dirty="0">
                <a:ea typeface="华文楷体" panose="02010600040101010101" pitchFamily="2" charset="-122"/>
                <a:cs typeface="Times New Roman" panose="02020603050405020304" pitchFamily="18" charset="0"/>
              </a:rPr>
              <a:t>出栈，如果出栈元素的标志为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，改为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，再次将其压入栈中，如果其有左子，将左子压入栈中，并以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作为左子的标志；如果出栈元素的标志为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，访问，如果其有右子，将右子压入栈中，并以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作为右子的标志。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a:t>
            </a:r>
          </a:p>
        </p:txBody>
      </p:sp>
      <p:sp>
        <p:nvSpPr>
          <p:cNvPr id="2" name="文本框 1"/>
          <p:cNvSpPr txBox="1"/>
          <p:nvPr/>
        </p:nvSpPr>
        <p:spPr>
          <a:xfrm>
            <a:off x="8017565" y="772807"/>
            <a:ext cx="4028661" cy="523220"/>
          </a:xfrm>
          <a:prstGeom prst="rect">
            <a:avLst/>
          </a:prstGeom>
          <a:noFill/>
        </p:spPr>
        <p:txBody>
          <a:bodyPr wrap="square" rtlCol="0">
            <a:spAutoFit/>
          </a:bodyPr>
          <a:lstStyle/>
          <a:p>
            <a:pPr lvl="0"/>
            <a:r>
              <a:rPr lang="zh-CN" altLang="en-US" sz="2800" dirty="0"/>
              <a:t>中序遍历序列：</a:t>
            </a:r>
            <a:r>
              <a:rPr lang="en-US" altLang="zh-CN" sz="2800" dirty="0"/>
              <a:t>BLEACD</a:t>
            </a:r>
          </a:p>
        </p:txBody>
      </p:sp>
      <p:pic>
        <p:nvPicPr>
          <p:cNvPr id="6" name="图片 5"/>
          <p:cNvPicPr>
            <a:picLocks noChangeAspect="1"/>
          </p:cNvPicPr>
          <p:nvPr/>
        </p:nvPicPr>
        <p:blipFill>
          <a:blip r:embed="rId3"/>
          <a:stretch>
            <a:fillRect/>
          </a:stretch>
        </p:blipFill>
        <p:spPr>
          <a:xfrm>
            <a:off x="9837047" y="1421771"/>
            <a:ext cx="2354953" cy="2051087"/>
          </a:xfrm>
          <a:prstGeom prst="rect">
            <a:avLst/>
          </a:prstGeom>
        </p:spPr>
      </p:pic>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67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4655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119203" y="1618628"/>
            <a:ext cx="8032501" cy="2158242"/>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3119203" y="4326006"/>
            <a:ext cx="7495788" cy="2174186"/>
          </a:xfrm>
          <a:prstGeom prst="rect">
            <a:avLst/>
          </a:prstGeom>
          <a:noFill/>
          <a:ln>
            <a:noFill/>
          </a:ln>
        </p:spPr>
      </p:pic>
    </p:spTree>
    <p:extLst>
      <p:ext uri="{BB962C8B-B14F-4D97-AF65-F5344CB8AC3E}">
        <p14:creationId xmlns:p14="http://schemas.microsoft.com/office/powerpoint/2010/main" val="616530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589966"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3218595" y="2007055"/>
            <a:ext cx="8072258" cy="2128839"/>
          </a:xfrm>
          <a:prstGeom prst="rect">
            <a:avLst/>
          </a:prstGeom>
          <a:noFill/>
          <a:ln>
            <a:noFill/>
          </a:ln>
        </p:spPr>
      </p:pic>
    </p:spTree>
    <p:extLst>
      <p:ext uri="{BB962C8B-B14F-4D97-AF65-F5344CB8AC3E}">
        <p14:creationId xmlns:p14="http://schemas.microsoft.com/office/powerpoint/2010/main" val="2697486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810084"/>
            <a:ext cx="6042993"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p=root;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s1.push(p);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读取栈顶元素</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(flag==1)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266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90140" y="1612576"/>
            <a:ext cx="96807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DeleteChild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及它的儿子结点的序号</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结果：删除结点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Traverse</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前提：一棵树</a:t>
            </a: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结果：访问树中每一结点，且每个结点只访问一次。</a:t>
            </a:r>
          </a:p>
        </p:txBody>
      </p:sp>
    </p:spTree>
    <p:extLst>
      <p:ext uri="{BB962C8B-B14F-4D97-AF65-F5344CB8AC3E}">
        <p14:creationId xmlns:p14="http://schemas.microsoft.com/office/powerpoint/2010/main" val="2103190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83378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(!p-&gt;right) continue;</a:t>
            </a: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有右子压右子，没有进入下一轮循环</a:t>
            </a:r>
          </a:p>
          <a:p>
            <a:pPr marL="0" indent="0">
              <a:buNone/>
            </a:pPr>
            <a:r>
              <a:rPr lang="en-US" altLang="zh-CN" b="0" dirty="0">
                <a:ea typeface="华文楷体" panose="02010600040101010101" pitchFamily="2" charset="-122"/>
                <a:cs typeface="Times New Roman" panose="02020603050405020304" pitchFamily="18" charset="0"/>
              </a:rPr>
              <a:t>     s1.push(p-&gt;right);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s2.push(zero);</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s2.push(one);</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646043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745628" y="1487757"/>
            <a:ext cx="5062059"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8765500" y="3791909"/>
            <a:ext cx="3426500" cy="2677656"/>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状态二选一；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2n</a:t>
            </a:r>
            <a:r>
              <a:rPr lang="zh-CN" altLang="en-US" sz="2400" dirty="0">
                <a:solidFill>
                  <a:srgbClr val="FF0000"/>
                </a:solidFill>
              </a:rPr>
              <a:t>次</a:t>
            </a:r>
            <a:endParaRPr lang="en-US" altLang="zh-CN" sz="2400" dirty="0">
              <a:solidFill>
                <a:srgbClr val="FF0000"/>
              </a:solidFill>
            </a:endParaRPr>
          </a:p>
          <a:p>
            <a:endParaRPr lang="en-US" altLang="zh-CN" sz="2400" dirty="0">
              <a:solidFill>
                <a:srgbClr val="FF0000"/>
              </a:solidFill>
            </a:endParaRPr>
          </a:p>
          <a:p>
            <a:r>
              <a:rPr lang="zh-CN" altLang="en-US" sz="2400" dirty="0">
                <a:solidFill>
                  <a:schemeClr val="accent1">
                    <a:lumMod val="60000"/>
                    <a:lumOff val="40000"/>
                  </a:schemeClr>
                </a:solidFill>
              </a:rPr>
              <a:t>注意分析角度</a:t>
            </a:r>
            <a:endParaRPr lang="en-US" altLang="zh-CN" sz="2400" dirty="0">
              <a:solidFill>
                <a:schemeClr val="accent1">
                  <a:lumMod val="60000"/>
                  <a:lumOff val="40000"/>
                </a:schemeClr>
              </a:solidFill>
            </a:endParaRPr>
          </a:p>
        </p:txBody>
      </p:sp>
    </p:spTree>
    <p:extLst>
      <p:ext uri="{BB962C8B-B14F-4D97-AF65-F5344CB8AC3E}">
        <p14:creationId xmlns:p14="http://schemas.microsoft.com/office/powerpoint/2010/main" val="2096931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每次循环中都是弹出一个结点，结点标志为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时，直接访问；结点标志为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时，反手将其再次压栈。</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二叉树中的每个结点都进入过栈中，且结点标志为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时经历过一次循环操作，标志由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时也经历过一次循环操作，直接访问。故对每个结点执行过两次循环操作，总的循环次数为</a:t>
                </a:r>
                <a:r>
                  <a:rPr lang="en-US" altLang="zh-CN" sz="2800" b="0" dirty="0">
                    <a:ea typeface="华文楷体" panose="02010600040101010101" pitchFamily="2" charset="-122"/>
                    <a:cs typeface="Times New Roman" panose="02020603050405020304" pitchFamily="18" charset="0"/>
                  </a:rPr>
                  <a:t>2n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算法的时间复杂度为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0889757" cy="5118177"/>
              </a:xfrm>
              <a:blipFill>
                <a:blip r:embed="rId3"/>
                <a:stretch>
                  <a:fillRect l="-1120" t="-35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r>
              <a:rPr lang="zh-CN" altLang="en-US" dirty="0"/>
              <a:t>：</a:t>
            </a:r>
          </a:p>
        </p:txBody>
      </p:sp>
      <p:sp>
        <p:nvSpPr>
          <p:cNvPr id="2" name="文本框 1">
            <a:extLst>
              <a:ext uri="{FF2B5EF4-FFF2-40B4-BE49-F238E27FC236}">
                <a16:creationId xmlns:a16="http://schemas.microsoft.com/office/drawing/2014/main" id="{8244FA60-9BF3-E8B3-F47E-1614D200ABA4}"/>
              </a:ext>
            </a:extLst>
          </p:cNvPr>
          <p:cNvSpPr txBox="1"/>
          <p:nvPr/>
        </p:nvSpPr>
        <p:spPr>
          <a:xfrm>
            <a:off x="452068" y="5065159"/>
            <a:ext cx="10889757" cy="1384995"/>
          </a:xfrm>
          <a:prstGeom prst="rect">
            <a:avLst/>
          </a:prstGeom>
          <a:noFill/>
        </p:spPr>
        <p:txBody>
          <a:bodyPr wrap="square" rtlCol="0">
            <a:spAutoFit/>
          </a:bodyPr>
          <a:lstStyle/>
          <a:p>
            <a:r>
              <a:rPr lang="zh-CN" altLang="en-US" sz="2800" dirty="0">
                <a:solidFill>
                  <a:schemeClr val="accent1">
                    <a:lumMod val="60000"/>
                    <a:lumOff val="40000"/>
                  </a:schemeClr>
                </a:solidFill>
              </a:rPr>
              <a:t>两种中序遍历非递归算法，哪种逻辑上更简单性？</a:t>
            </a:r>
            <a:endParaRPr lang="en-US" altLang="zh-CN" sz="2800" dirty="0">
              <a:solidFill>
                <a:schemeClr val="accent1">
                  <a:lumMod val="60000"/>
                  <a:lumOff val="40000"/>
                </a:schemeClr>
              </a:solidFill>
            </a:endParaRPr>
          </a:p>
          <a:p>
            <a:r>
              <a:rPr lang="zh-CN" altLang="en-US" sz="2800" dirty="0">
                <a:solidFill>
                  <a:schemeClr val="accent1">
                    <a:lumMod val="60000"/>
                    <a:lumOff val="40000"/>
                  </a:schemeClr>
                </a:solidFill>
              </a:rPr>
              <a:t>后者，每次操作只涉及到局部片段即父子信息，不涉及到更多子孙。</a:t>
            </a:r>
            <a:endParaRPr lang="en-US" altLang="zh-CN" sz="2800" dirty="0">
              <a:solidFill>
                <a:schemeClr val="accent1">
                  <a:lumMod val="60000"/>
                  <a:lumOff val="40000"/>
                </a:schemeClr>
              </a:solidFill>
            </a:endParaRPr>
          </a:p>
          <a:p>
            <a:r>
              <a:rPr lang="zh-CN" altLang="en-US" sz="2800" dirty="0">
                <a:solidFill>
                  <a:schemeClr val="accent1">
                    <a:lumMod val="60000"/>
                    <a:lumOff val="40000"/>
                  </a:schemeClr>
                </a:solidFill>
              </a:rPr>
              <a:t>时间效率上有何区别？</a:t>
            </a:r>
            <a:endParaRPr lang="zh-CN" altLang="en-US" dirty="0"/>
          </a:p>
        </p:txBody>
      </p:sp>
    </p:spTree>
    <p:extLst>
      <p:ext uri="{BB962C8B-B14F-4D97-AF65-F5344CB8AC3E}">
        <p14:creationId xmlns:p14="http://schemas.microsoft.com/office/powerpoint/2010/main" val="3435986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后</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序遍历根的左子树，再</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序遍历根的右子树</a:t>
            </a:r>
            <a:r>
              <a:rPr lang="zh-CN" altLang="en-US" sz="2800" b="0" dirty="0">
                <a:latin typeface="华文楷体" panose="02010600040101010101" pitchFamily="2" charset="-122"/>
                <a:ea typeface="华文楷体" panose="02010600040101010101" pitchFamily="2" charset="-122"/>
              </a:rPr>
              <a:t>，最后</a:t>
            </a:r>
            <a:r>
              <a:rPr lang="zh-CN" altLang="zh-CN" sz="2800" b="0" dirty="0">
                <a:latin typeface="华文楷体" panose="02010600040101010101" pitchFamily="2" charset="-122"/>
                <a:ea typeface="华文楷体" panose="02010600040101010101" pitchFamily="2" charset="-122"/>
              </a:rPr>
              <a:t>访问根结点。可简记为：“左右</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右图后序遍历序列：</a:t>
            </a:r>
            <a:r>
              <a:rPr lang="en-US" altLang="zh-CN" sz="2800" b="0" dirty="0">
                <a:latin typeface="华文楷体" panose="02010600040101010101" pitchFamily="2" charset="-122"/>
                <a:ea typeface="华文楷体" panose="02010600040101010101" pitchFamily="2" charset="-122"/>
              </a:rPr>
              <a:t>BELWDCA</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2359531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对后</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sp>
        <p:nvSpPr>
          <p:cNvPr id="4" name="Rectangle 3"/>
          <p:cNvSpPr txBox="1">
            <a:spLocks noChangeArrowheads="1"/>
          </p:cNvSpPr>
          <p:nvPr/>
        </p:nvSpPr>
        <p:spPr>
          <a:xfrm>
            <a:off x="4790660" y="1346990"/>
            <a:ext cx="7401339" cy="52327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t>template &lt;class </a:t>
            </a:r>
            <a:r>
              <a:rPr lang="en-US" altLang="zh-CN" b="0" dirty="0" err="1"/>
              <a:t>elemType</a:t>
            </a:r>
            <a:r>
              <a:rPr lang="en-US" altLang="zh-CN" b="0" dirty="0"/>
              <a:t>&gt;</a:t>
            </a:r>
            <a:endParaRPr lang="zh-CN" altLang="zh-CN" b="0" dirty="0"/>
          </a:p>
          <a:p>
            <a:pPr marL="0" indent="0">
              <a:buNone/>
            </a:pPr>
            <a:r>
              <a:rPr lang="en-US" altLang="zh-CN" b="0" dirty="0"/>
              <a:t>void </a:t>
            </a:r>
            <a:r>
              <a:rPr lang="en-US" altLang="zh-CN" b="0" dirty="0" err="1"/>
              <a:t>BTree</a:t>
            </a:r>
            <a:r>
              <a:rPr lang="en-US" altLang="zh-CN" b="0" dirty="0"/>
              <a:t>&lt;</a:t>
            </a:r>
            <a:r>
              <a:rPr lang="en-US" altLang="zh-CN" b="0" dirty="0" err="1"/>
              <a:t>elemType</a:t>
            </a:r>
            <a:r>
              <a:rPr lang="en-US" altLang="zh-CN" b="0" dirty="0"/>
              <a:t>&gt;::</a:t>
            </a:r>
            <a:r>
              <a:rPr lang="en-US" altLang="zh-CN" b="0" dirty="0" err="1"/>
              <a:t>PostOrder</a:t>
            </a:r>
            <a:r>
              <a:rPr lang="en-US" altLang="zh-CN" b="0" dirty="0"/>
              <a:t>(Node&lt;</a:t>
            </a:r>
            <a:r>
              <a:rPr lang="en-US" altLang="zh-CN" b="0" dirty="0" err="1"/>
              <a:t>elemType</a:t>
            </a:r>
            <a:r>
              <a:rPr lang="en-US" altLang="zh-CN" b="0" dirty="0"/>
              <a:t>&gt; *t)</a:t>
            </a:r>
            <a:endParaRPr lang="zh-CN" altLang="zh-CN" b="0" dirty="0"/>
          </a:p>
          <a:p>
            <a:pPr marL="0" indent="0">
              <a:buNone/>
            </a:pPr>
            <a:r>
              <a:rPr lang="en-US" altLang="zh-CN" b="0" dirty="0"/>
              <a:t>//</a:t>
            </a:r>
            <a:r>
              <a:rPr lang="zh-CN" altLang="zh-CN" b="0" dirty="0"/>
              <a:t>后序遍历以</a:t>
            </a:r>
            <a:r>
              <a:rPr lang="en-US" altLang="zh-CN" b="0" dirty="0"/>
              <a:t>t</a:t>
            </a:r>
            <a:r>
              <a:rPr lang="zh-CN" altLang="zh-CN" b="0" dirty="0"/>
              <a:t>为根二叉树递归算法的实现。</a:t>
            </a:r>
          </a:p>
          <a:p>
            <a:pPr marL="0" indent="0">
              <a:buNone/>
            </a:pPr>
            <a:r>
              <a:rPr lang="en-US" altLang="zh-CN" b="0" dirty="0"/>
              <a:t>{</a:t>
            </a:r>
            <a:endParaRPr lang="zh-CN" altLang="zh-CN" b="0" dirty="0"/>
          </a:p>
          <a:p>
            <a:pPr marL="0" indent="0">
              <a:buNone/>
            </a:pPr>
            <a:r>
              <a:rPr lang="en-US" altLang="zh-CN" b="0" dirty="0"/>
              <a:t>    if (!t) return;</a:t>
            </a:r>
            <a:endParaRPr lang="zh-CN" altLang="zh-CN" b="0" dirty="0"/>
          </a:p>
          <a:p>
            <a:pPr marL="0" indent="0">
              <a:buNone/>
            </a:pPr>
            <a:r>
              <a:rPr lang="en-US" altLang="zh-CN" b="0" dirty="0"/>
              <a:t>    </a:t>
            </a:r>
            <a:r>
              <a:rPr lang="en-US" altLang="zh-CN" b="0" dirty="0" err="1"/>
              <a:t>PostOrder</a:t>
            </a:r>
            <a:r>
              <a:rPr lang="en-US" altLang="zh-CN" b="0" dirty="0"/>
              <a:t>(t-&gt;left);</a:t>
            </a:r>
            <a:endParaRPr lang="zh-CN" altLang="zh-CN" b="0" dirty="0"/>
          </a:p>
          <a:p>
            <a:pPr marL="0" indent="0">
              <a:buNone/>
            </a:pPr>
            <a:r>
              <a:rPr lang="en-US" altLang="zh-CN" b="0" dirty="0"/>
              <a:t>    </a:t>
            </a:r>
            <a:r>
              <a:rPr lang="en-US" altLang="zh-CN" b="0" dirty="0" err="1"/>
              <a:t>PostOrder</a:t>
            </a:r>
            <a:r>
              <a:rPr lang="en-US" altLang="zh-CN" b="0" dirty="0"/>
              <a:t>(t-&gt;right);</a:t>
            </a:r>
            <a:endParaRPr lang="zh-CN" altLang="zh-CN" b="0" dirty="0"/>
          </a:p>
          <a:p>
            <a:pPr marL="0" indent="0">
              <a:buNone/>
            </a:pPr>
            <a:r>
              <a:rPr lang="en-US" altLang="zh-CN" b="0" dirty="0"/>
              <a:t>    </a:t>
            </a:r>
            <a:r>
              <a:rPr lang="en-US" altLang="zh-CN" b="0" dirty="0" err="1"/>
              <a:t>cout</a:t>
            </a:r>
            <a:r>
              <a:rPr lang="en-US" altLang="zh-CN" b="0" dirty="0"/>
              <a:t> &lt;&lt; t-&gt;data;</a:t>
            </a:r>
            <a:endParaRPr lang="zh-CN" altLang="zh-CN" b="0" dirty="0"/>
          </a:p>
          <a:p>
            <a:pPr marL="0" indent="0">
              <a:buNone/>
            </a:pPr>
            <a:r>
              <a:rPr lang="en-US" altLang="zh-CN" b="0" dirty="0"/>
              <a:t>}</a:t>
            </a:r>
            <a:endParaRPr lang="zh-CN" altLang="zh-CN" b="0" dirty="0"/>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按照中序遍历的非递归算法类似的思路，后序遍历的非递归算法中结点在标志栈中拥有更多的状态：</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表示结点首次进栈，</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表示结点出栈过一次即考虑过左子， </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表示结点出栈过两次即考虑过右子。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栈中弹出的结点，如果标志位为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并反手将该结点再次压入栈中，如果该结点有左子，随即将其左子压入栈中；栈中弹出的结点，如果标志位为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并反手将该结点再次压入栈中，如果该结点有右子，随即将其右子压入栈中；栈中弹出的结点，如果标志位为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，就可以直接进行访问了。</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1270199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0675"/>
                <a:ext cx="10432557" cy="3329133"/>
              </a:xfrm>
            </p:spPr>
            <p:txBody>
              <a:bodyPr>
                <a:noAutofit/>
              </a:bodyPr>
              <a:lstStyle/>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在压栈过程中，只有根结点是主动压入栈中，压栈时标志置为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，其他结点都是在父结点弹出栈时，被首次压入栈中的，这些首次压入栈中的结点，标志置为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非递归算法中，循环的次数变为</a:t>
                </a:r>
                <a:r>
                  <a:rPr lang="en-US" altLang="zh-CN" sz="2800" b="0" dirty="0">
                    <a:ea typeface="华文楷体" panose="02010600040101010101" pitchFamily="2" charset="-122"/>
                    <a:cs typeface="Times New Roman" panose="02020603050405020304" pitchFamily="18" charset="0"/>
                  </a:rPr>
                  <a:t>3n</a:t>
                </a:r>
                <a:r>
                  <a:rPr lang="zh-CN" altLang="zh-CN" sz="2800" b="0" dirty="0">
                    <a:ea typeface="华文楷体" panose="02010600040101010101" pitchFamily="2" charset="-122"/>
                    <a:cs typeface="Times New Roman" panose="02020603050405020304" pitchFamily="18" charset="0"/>
                  </a:rPr>
                  <a:t>，算法的时间复杂度依然为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0675"/>
                <a:ext cx="10432557" cy="3329133"/>
              </a:xfrm>
              <a:blipFill>
                <a:blip r:embed="rId3"/>
                <a:stretch>
                  <a:fillRect l="-234" t="-733" r="-36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2305605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后序遍历的非递归算法实现。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 two=2;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487757"/>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s1.push(root);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switch(flag)</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case 2: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13123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1274" y="1734616"/>
            <a:ext cx="5025670" cy="4417706"/>
          </a:xfrm>
        </p:spPr>
        <p:txBody>
          <a:bodyPr>
            <a:noAutofit/>
          </a:bodyPr>
          <a:lstStyle/>
          <a:p>
            <a:pPr marL="0" indent="0">
              <a:buNone/>
            </a:pPr>
            <a:r>
              <a:rPr lang="en-US" altLang="zh-CN" dirty="0"/>
              <a:t> </a:t>
            </a:r>
            <a:r>
              <a:rPr lang="en-US" altLang="zh-CN" b="0" dirty="0">
                <a:cs typeface="Times New Roman" panose="02020603050405020304" pitchFamily="18" charset="0"/>
              </a:rPr>
              <a:t>case 1:  s2.push(two);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s1.push(p-&gt;right);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s2.push(zero);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break;</a:t>
            </a:r>
            <a:endParaRPr lang="zh-CN" altLang="zh-CN"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548975"/>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dirty="0"/>
              <a:t> </a:t>
            </a:r>
            <a:r>
              <a:rPr lang="en-US" altLang="zh-CN" sz="2400" dirty="0">
                <a:latin typeface="Times New Roman" panose="02020603050405020304" pitchFamily="18" charset="0"/>
                <a:cs typeface="Times New Roman" panose="02020603050405020304" pitchFamily="18" charset="0"/>
              </a:rPr>
              <a:t>case 0:    s2.push(one);</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  s1.push(p-&gt;left);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}//while</a:t>
            </a: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152096" y="4717022"/>
            <a:ext cx="4039904"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每次循环是一个结点的</a:t>
            </a:r>
            <a:endParaRPr lang="en-US" altLang="zh-CN" sz="2400" dirty="0">
              <a:solidFill>
                <a:srgbClr val="FF0000"/>
              </a:solidFill>
            </a:endParaRPr>
          </a:p>
          <a:p>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状态三选一；</a:t>
            </a:r>
            <a:endParaRPr lang="en-US" altLang="zh-CN" sz="2400" dirty="0">
              <a:solidFill>
                <a:srgbClr val="FF0000"/>
              </a:solidFill>
            </a:endParaRPr>
          </a:p>
          <a:p>
            <a:r>
              <a:rPr lang="zh-CN" altLang="en-US" sz="2400" dirty="0">
                <a:solidFill>
                  <a:srgbClr val="FF0000"/>
                </a:solidFill>
              </a:rPr>
              <a:t>每个结点都要经历</a:t>
            </a:r>
            <a:r>
              <a:rPr lang="en-US" altLang="zh-CN" sz="2400" dirty="0">
                <a:solidFill>
                  <a:srgbClr val="FF0000"/>
                </a:solidFill>
              </a:rPr>
              <a:t>0</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err="1">
                <a:solidFill>
                  <a:srgbClr val="FF0000"/>
                </a:solidFill>
              </a:rPr>
              <a:t>3n</a:t>
            </a:r>
            <a:r>
              <a:rPr lang="zh-CN" altLang="en-US" sz="2400" dirty="0">
                <a:solidFill>
                  <a:srgbClr val="FF0000"/>
                </a:solidFill>
              </a:rPr>
              <a:t>次</a:t>
            </a:r>
          </a:p>
        </p:txBody>
      </p:sp>
    </p:spTree>
    <p:extLst>
      <p:ext uri="{BB962C8B-B14F-4D97-AF65-F5344CB8AC3E}">
        <p14:creationId xmlns:p14="http://schemas.microsoft.com/office/powerpoint/2010/main" val="3682463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235557"/>
            <a:ext cx="7430941" cy="348018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二叉树的层次遍历为从上到下逐层访问，每一层从左到右逐个访问每个结点。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图</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一棵二叉树的层次遍历序列为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算法思路参照</a:t>
            </a:r>
            <a:r>
              <a:rPr lang="en-US" altLang="zh-CN" sz="2800" b="0" dirty="0" err="1">
                <a:ea typeface="华文楷体" panose="02010600040101010101" pitchFamily="2" charset="-122"/>
                <a:cs typeface="Times New Roman" panose="02020603050405020304" pitchFamily="18" charset="0"/>
              </a:rPr>
              <a:t>createTree</a:t>
            </a:r>
            <a:r>
              <a:rPr lang="zh-CN" altLang="en-US" sz="2800" b="0" dirty="0">
                <a:ea typeface="华文楷体" panose="02010600040101010101" pitchFamily="2" charset="-122"/>
                <a:cs typeface="Times New Roman" panose="02020603050405020304" pitchFamily="18" charset="0"/>
              </a:rPr>
              <a:t>函数实现</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二叉树的层次遍历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884898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905"/>
            <a:ext cx="8114171" cy="3480189"/>
          </a:xfrm>
        </p:spPr>
        <p:txBody>
          <a:bodyPr>
            <a:normAutofit/>
          </a:bodyPr>
          <a:lstStyle/>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上面的方法，副产品是可方便地求出所有祖先。</a:t>
            </a:r>
            <a:endParaRPr lang="en-US" altLang="zh-CN" sz="2800" b="0" dirty="0">
              <a:ea typeface="华文楷体" panose="02010600040101010101" pitchFamily="2" charset="-122"/>
              <a:cs typeface="Times New Roman" panose="02020603050405020304" pitchFamily="18" charset="0"/>
            </a:endParaRPr>
          </a:p>
          <a:p>
            <a:pPr marL="0" lvl="0" indent="0">
              <a:buNone/>
            </a:pP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还有其他方法吗？</a:t>
            </a:r>
            <a:endParaRPr lang="en-US" altLang="zh-CN" sz="2800" b="0" dirty="0">
              <a:ea typeface="华文楷体" panose="02010600040101010101" pitchFamily="2" charset="-122"/>
              <a:cs typeface="Times New Roman" panose="02020603050405020304" pitchFamily="18" charset="0"/>
            </a:endParaRPr>
          </a:p>
          <a:p>
            <a:pPr marL="0" lvl="0" indent="0">
              <a:buNone/>
            </a:pPr>
            <a:r>
              <a:rPr lang="en-US" altLang="zh-CN" sz="2800" b="0" dirty="0">
                <a:ea typeface="华文楷体" panose="02010600040101010101" pitchFamily="2" charset="-122"/>
                <a:cs typeface="Times New Roman" panose="02020603050405020304" pitchFamily="18" charset="0"/>
              </a:rPr>
              <a:t>   flag 0-&gt;1 </a:t>
            </a:r>
            <a:r>
              <a:rPr lang="zh-CN" altLang="en-US" sz="2800" b="0" dirty="0">
                <a:ea typeface="华文楷体" panose="02010600040101010101" pitchFamily="2" charset="-122"/>
                <a:cs typeface="Times New Roman" panose="02020603050405020304" pitchFamily="18" charset="0"/>
              </a:rPr>
              <a:t>右子和左子同时进栈？</a:t>
            </a:r>
            <a:endParaRPr lang="en-US" altLang="zh-CN" sz="2800" b="0" dirty="0">
              <a:ea typeface="华文楷体" panose="02010600040101010101" pitchFamily="2" charset="-122"/>
              <a:cs typeface="Times New Roman" panose="02020603050405020304" pitchFamily="18" charset="0"/>
            </a:endParaRPr>
          </a:p>
          <a:p>
            <a:pPr marL="0" lvl="0" indent="0">
              <a:buNone/>
            </a:pPr>
            <a:r>
              <a:rPr lang="zh-CN" altLang="en-US" sz="2800" b="0" dirty="0">
                <a:ea typeface="华文楷体" panose="02010600040101010101" pitchFamily="2" charset="-122"/>
                <a:cs typeface="Times New Roman" panose="02020603050405020304" pitchFamily="18" charset="0"/>
              </a:rPr>
              <a:t>   摆摆龙门阵</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483096227"/>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13028</TotalTime>
  <Words>22719</Words>
  <Application>Microsoft Office PowerPoint</Application>
  <PresentationFormat>宽屏</PresentationFormat>
  <Paragraphs>2132</Paragraphs>
  <Slides>258</Slides>
  <Notes>251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258</vt:i4>
      </vt:variant>
    </vt:vector>
  </HeadingPairs>
  <TitlesOfParts>
    <vt:vector size="268"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第四章 树</vt:lpstr>
      <vt:lpstr>PowerPoint 演示文稿</vt:lpstr>
      <vt:lpstr>树（两种定义方式）：</vt:lpstr>
      <vt:lpstr>相关术语：</vt:lpstr>
      <vt:lpstr>相关术语：</vt:lpstr>
      <vt:lpstr>相关术语：</vt:lpstr>
      <vt:lpstr>树的抽象数据类型：</vt:lpstr>
      <vt:lpstr>树的抽象数据类型：</vt:lpstr>
      <vt:lpstr>树的抽象数据类型：</vt:lpstr>
      <vt:lpstr>树的物理结构：</vt:lpstr>
      <vt:lpstr>PowerPoint 演示文稿</vt:lpstr>
      <vt:lpstr>PowerPoint 演示文稿</vt:lpstr>
      <vt:lpstr>二叉树的定义：</vt:lpstr>
      <vt:lpstr>二叉树的定义：</vt:lpstr>
      <vt:lpstr>二叉树的各种形态：</vt:lpstr>
      <vt:lpstr>二个结点的二叉树和树：</vt:lpstr>
      <vt:lpstr>特殊的二叉树：</vt:lpstr>
      <vt:lpstr>PowerPoint 演示文稿</vt:lpstr>
      <vt:lpstr>二叉树的性质：</vt:lpstr>
      <vt:lpstr>二叉树的性质：</vt:lpstr>
      <vt:lpstr>二叉树的性质：</vt:lpstr>
      <vt:lpstr>二叉树的性质：</vt:lpstr>
      <vt:lpstr>二叉树的性质：</vt:lpstr>
      <vt:lpstr>PowerPoint 演示文稿</vt:lpstr>
      <vt:lpstr>二叉树的性质：</vt:lpstr>
      <vt:lpstr>二叉树的性质：</vt:lpstr>
      <vt:lpstr>二叉树的基本操作</vt:lpstr>
      <vt:lpstr>PowerPoint 演示文稿</vt:lpstr>
      <vt:lpstr>二叉树的存储</vt:lpstr>
      <vt:lpstr>二叉树的顺序存储</vt:lpstr>
      <vt:lpstr>二叉树的顺序存储</vt:lpstr>
      <vt:lpstr>二叉树的顺序存储</vt:lpstr>
      <vt:lpstr>二叉树的顺序存储</vt:lpstr>
      <vt:lpstr>二叉树的链式存储</vt:lpstr>
      <vt:lpstr>二叉树的链式存储</vt:lpstr>
      <vt:lpstr>二叉树的链式存储</vt:lpstr>
      <vt:lpstr>PowerPoint 演示文稿</vt:lpstr>
      <vt:lpstr>标准存储的二叉树类中属性的定义</vt:lpstr>
      <vt:lpstr>PowerPoint 演示文稿</vt:lpstr>
      <vt:lpstr>PowerPoint 演示文稿</vt:lpstr>
      <vt:lpstr>PowerPoint 演示文稿</vt:lpstr>
      <vt:lpstr>PowerPoint 演示文稿</vt:lpstr>
      <vt:lpstr>构造类</vt:lpstr>
      <vt:lpstr>建立一棵非空二叉树</vt:lpstr>
      <vt:lpstr>建立一棵非空二叉树</vt:lpstr>
      <vt:lpstr>建立二叉树算法分析</vt:lpstr>
      <vt:lpstr>建立一棵非空二叉树实现程序：</vt:lpstr>
      <vt:lpstr>PowerPoint 演示文稿</vt:lpstr>
      <vt:lpstr>PowerPoint 演示文稿</vt:lpstr>
      <vt:lpstr>属性类：</vt:lpstr>
      <vt:lpstr>属性类：</vt:lpstr>
      <vt:lpstr>递归程序要素：</vt:lpstr>
      <vt:lpstr>递归程序简单例子：</vt:lpstr>
      <vt:lpstr>递归：计算思维的核心</vt:lpstr>
      <vt:lpstr>递归：计算思维的核心</vt:lpstr>
      <vt:lpstr>公有和私有函数重载问题：如，Size操作。</vt:lpstr>
      <vt:lpstr>属性类：</vt:lpstr>
      <vt:lpstr>PowerPoint 演示文稿</vt:lpstr>
      <vt:lpstr>PowerPoint 演示文稿</vt:lpstr>
      <vt:lpstr>PowerPoint 演示文稿</vt:lpstr>
      <vt:lpstr>数据操纵类：</vt:lpstr>
      <vt:lpstr>PowerPoint 演示文稿</vt:lpstr>
      <vt:lpstr>二叉树的遍历</vt:lpstr>
      <vt:lpstr>二叉树的遍历</vt:lpstr>
      <vt:lpstr>PowerPoint 演示文稿</vt:lpstr>
      <vt:lpstr>PowerPoint 演示文稿</vt:lpstr>
      <vt:lpstr>层次遍历算法分析：</vt:lpstr>
      <vt:lpstr>层次遍历的非递归算法实现:</vt:lpstr>
      <vt:lpstr>二叉树的前序遍历</vt:lpstr>
      <vt:lpstr>二叉树的前序遍历</vt:lpstr>
      <vt:lpstr>二叉树遍历的非递归算法思想</vt:lpstr>
      <vt:lpstr>二叉树的前序遍历</vt:lpstr>
      <vt:lpstr>二叉树遍历的非递归算法思想</vt:lpstr>
      <vt:lpstr>前序遍历的非递归算法：</vt:lpstr>
      <vt:lpstr>前序遍历的非递归算法：</vt:lpstr>
      <vt:lpstr>前序遍历的非递归算法：</vt:lpstr>
      <vt:lpstr>前序遍历的非递归算法实现:</vt:lpstr>
      <vt:lpstr>前序遍历的非递归算法分析：</vt:lpstr>
      <vt:lpstr>前序遍历的非递归算法时间复杂度分析：</vt:lpstr>
      <vt:lpstr>二叉树的中序遍历</vt:lpstr>
      <vt:lpstr>二叉树的中序遍历</vt:lpstr>
      <vt:lpstr>第一种非递归算法</vt:lpstr>
      <vt:lpstr>PowerPoint 演示文稿</vt:lpstr>
      <vt:lpstr>第二种 中序遍历的非递归</vt:lpstr>
      <vt:lpstr>PowerPoint 演示文稿</vt:lpstr>
      <vt:lpstr>中序遍历的非递归算法：</vt:lpstr>
      <vt:lpstr>中序遍历的非递归算法中栈的变化：</vt:lpstr>
      <vt:lpstr>中序遍历的非递归算法中栈的变化：</vt:lpstr>
      <vt:lpstr>中序遍历的非递归算法实现:</vt:lpstr>
      <vt:lpstr>中序遍历的非递归算法实现:</vt:lpstr>
      <vt:lpstr>中序遍历的非递归算法分析：</vt:lpstr>
      <vt:lpstr>二叉树的后序遍历</vt:lpstr>
      <vt:lpstr>二叉树的后序遍历</vt:lpstr>
      <vt:lpstr>后序遍历的非递归算法分析：</vt:lpstr>
      <vt:lpstr>后序遍历的非递归算法分析：</vt:lpstr>
      <vt:lpstr>后序遍历的非递归算法实现:</vt:lpstr>
      <vt:lpstr>后序遍历的非递归算法实现:</vt:lpstr>
      <vt:lpstr>二叉树的层次遍历</vt:lpstr>
      <vt:lpstr>二叉树的后序遍历</vt:lpstr>
      <vt:lpstr>遍历操作能解决很多问题，例如：</vt:lpstr>
      <vt:lpstr>PowerPoint 演示文稿</vt:lpstr>
      <vt:lpstr>遍历序列确定二叉树（也称二叉树的重构）：</vt:lpstr>
      <vt:lpstr>遍历序列确定二叉树：</vt:lpstr>
      <vt:lpstr>PowerPoint 演示文稿</vt:lpstr>
      <vt:lpstr>PowerPoint 演示文稿</vt:lpstr>
      <vt:lpstr>算法思想：</vt:lpstr>
      <vt:lpstr>算法思想：</vt:lpstr>
      <vt:lpstr>算法实现：</vt:lpstr>
      <vt:lpstr>算法实现：</vt:lpstr>
      <vt:lpstr>PowerPoint 演示文稿</vt:lpstr>
      <vt:lpstr>小技巧帮助记忆</vt:lpstr>
      <vt:lpstr>PowerPoint 演示文稿</vt:lpstr>
      <vt:lpstr>PowerPoint 演示文稿</vt:lpstr>
      <vt:lpstr>PowerPoint 演示文稿</vt:lpstr>
      <vt:lpstr>PowerPoint 演示文稿</vt:lpstr>
      <vt:lpstr>二叉线索树</vt:lpstr>
      <vt:lpstr>一棵中序线索树：</vt:lpstr>
      <vt:lpstr>建立中序线索树的算法:</vt:lpstr>
      <vt:lpstr>线索化标准存储的二叉树类模板的定义</vt:lpstr>
      <vt:lpstr>PowerPoint 演示文稿</vt:lpstr>
      <vt:lpstr>PowerPoint 演示文稿</vt:lpstr>
      <vt:lpstr>PowerPoint 演示文稿</vt:lpstr>
      <vt:lpstr>PowerPoint 演示文稿</vt:lpstr>
      <vt:lpstr>建立中序线索树算法实现：</vt:lpstr>
      <vt:lpstr>PowerPoint 演示文稿</vt:lpstr>
      <vt:lpstr>在中序线索树上进行中序遍历算法的思路：</vt:lpstr>
      <vt:lpstr>在中序线索树上进行中序遍历算法实现：</vt:lpstr>
      <vt:lpstr>在一棵中序线索树上进行前序遍历算法的思路：</vt:lpstr>
      <vt:lpstr>在中序线索树上进行前序遍历算法实现：</vt:lpstr>
      <vt:lpstr>PowerPoint 演示文稿</vt:lpstr>
      <vt:lpstr>树和森林的存储方法：</vt:lpstr>
      <vt:lpstr>孩子兄弟表示法：</vt:lpstr>
      <vt:lpstr>树的孩子兄弟表示法示例：</vt:lpstr>
      <vt:lpstr>森林的孩子兄弟表示法：</vt:lpstr>
      <vt:lpstr>树转化为对应二叉树的方法是：</vt:lpstr>
      <vt:lpstr>森林转化为对应二叉树的方法是：</vt:lpstr>
      <vt:lpstr>森林转化为对应二叉树的方法是：</vt:lpstr>
      <vt:lpstr>将二叉树转换为树或森林：</vt:lpstr>
      <vt:lpstr>PowerPoint 演示文稿</vt:lpstr>
      <vt:lpstr>树的遍历：</vt:lpstr>
      <vt:lpstr>用递归的方式定义树的先根遍历和后根遍历：</vt:lpstr>
      <vt:lpstr>示例：</vt:lpstr>
      <vt:lpstr>示例：</vt:lpstr>
      <vt:lpstr>森林的遍历：先序遍历和中序遍历</vt:lpstr>
      <vt:lpstr>示例：</vt:lpstr>
      <vt:lpstr>示例：</vt:lpstr>
      <vt:lpstr>树和森林的基本操作分析：</vt:lpstr>
      <vt:lpstr>思考题一：</vt:lpstr>
      <vt:lpstr>思考题二：</vt:lpstr>
      <vt:lpstr>思考题三：</vt:lpstr>
      <vt:lpstr>PowerPoint 演示文稿</vt:lpstr>
      <vt:lpstr>优先级队列</vt:lpstr>
      <vt:lpstr>优先级队列</vt:lpstr>
      <vt:lpstr>优先级队列</vt:lpstr>
      <vt:lpstr>堆的特性：</vt:lpstr>
      <vt:lpstr>优先队列的基本操作算法讨论：</vt:lpstr>
      <vt:lpstr>优先队列出队示例：</vt:lpstr>
      <vt:lpstr>优先队列出队示例：</vt:lpstr>
      <vt:lpstr>优先队列出队示例：</vt:lpstr>
      <vt:lpstr>优先队列进队示例1：</vt:lpstr>
      <vt:lpstr>优先队列进队示例2：</vt:lpstr>
      <vt:lpstr>建立优先级队列</vt:lpstr>
      <vt:lpstr>建立小顶堆</vt:lpstr>
      <vt:lpstr>PowerPoint 演示文稿</vt:lpstr>
      <vt:lpstr>PowerPoint 演示文稿</vt:lpstr>
      <vt:lpstr>PowerPoint 演示文稿</vt:lpstr>
      <vt:lpstr>PowerPoint 演示文稿</vt:lpstr>
      <vt:lpstr>PowerPoint 演示文稿</vt:lpstr>
      <vt:lpstr>建堆时间复杂度分析：</vt:lpstr>
      <vt:lpstr>建堆时间复杂度分析：</vt:lpstr>
      <vt:lpstr>建堆时间复杂度分析：</vt:lpstr>
      <vt:lpstr>建堆时间复杂度分析：</vt:lpstr>
      <vt:lpstr>优先级队列类模板的定义：</vt:lpstr>
      <vt:lpstr>优先级队列类模板的定义：</vt:lpstr>
      <vt:lpstr>优先级队列类模板成员函数的实现：</vt:lpstr>
      <vt:lpstr>优先级队列类模板成员函数的实现：</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PowerPoint 演示文稿</vt:lpstr>
      <vt:lpstr>最优二叉树</vt:lpstr>
      <vt:lpstr>最优二叉树</vt:lpstr>
      <vt:lpstr>最优二叉树</vt:lpstr>
      <vt:lpstr>最优二叉树</vt:lpstr>
      <vt:lpstr>哈夫曼算法：</vt:lpstr>
      <vt:lpstr>哈夫曼算法的构造示例：</vt:lpstr>
      <vt:lpstr>哈夫曼算法的构造示例：</vt:lpstr>
      <vt:lpstr>哈夫曼算法的构造示例：</vt:lpstr>
      <vt:lpstr>哈夫曼算法构造出的二叉树一定是一个最优二叉树吗？</vt:lpstr>
      <vt:lpstr>哈夫曼算法的实现</vt:lpstr>
      <vt:lpstr>哈夫曼算法的实现</vt:lpstr>
      <vt:lpstr>哈夫曼算法结果</vt:lpstr>
      <vt:lpstr>哈夫曼算法结果</vt:lpstr>
      <vt:lpstr>哈夫曼算法结果</vt:lpstr>
      <vt:lpstr>哈夫曼算法结果</vt:lpstr>
      <vt:lpstr>哈夫曼算法的实现代码huffman.h：</vt:lpstr>
      <vt:lpstr>哈夫曼算法的实现代码huffman.h：</vt:lpstr>
      <vt:lpstr>哈夫曼算法的实现代码huffman.h：</vt:lpstr>
      <vt:lpstr>哈夫曼算法的实现代码huffman.h：</vt:lpstr>
      <vt:lpstr>哈夫曼算法的实现代码huffman.h：</vt:lpstr>
      <vt:lpstr>哈夫曼算法的时间复杂度分析：</vt:lpstr>
      <vt:lpstr>哈夫曼编码：</vt:lpstr>
      <vt:lpstr>哈夫曼编码：</vt:lpstr>
      <vt:lpstr>哈夫曼编码：</vt:lpstr>
      <vt:lpstr>求哈夫曼编码的算法：</vt:lpstr>
      <vt:lpstr>求哈夫曼编码的算法实现：</vt:lpstr>
      <vt:lpstr>求哈夫曼编码的算法实现：</vt:lpstr>
      <vt:lpstr>求哈夫曼编码的算法实现：</vt:lpstr>
      <vt:lpstr>求哈夫曼编码的算法实现：</vt:lpstr>
      <vt:lpstr>求哈夫曼编码的算法时间复杂度分析：</vt:lpstr>
      <vt:lpstr>求哈夫曼编码的算法改进分析：</vt:lpstr>
      <vt:lpstr>求哈夫曼编码的算法改进分析：</vt:lpstr>
      <vt:lpstr>PowerPoint 演示文稿</vt:lpstr>
      <vt:lpstr>表达式树</vt:lpstr>
      <vt:lpstr>表达式7*(5-2)-8/2构建表达式树的过程：</vt:lpstr>
      <vt:lpstr>表达式(6+5*(4-2))/2*(8-4) 对应的表达式树:</vt:lpstr>
      <vt:lpstr>表达式树的建立：</vt:lpstr>
      <vt:lpstr>建立表达式7*(5-2)-8/2树过程中，两个栈中内容的变化：</vt:lpstr>
      <vt:lpstr>建立表达式7*(5-2)-8/2树过程中，两个栈中内容的变化：</vt:lpstr>
      <vt:lpstr>建立表达式7*(5-2)-8/2树过程中，两个栈中内容的变化：</vt:lpstr>
      <vt:lpstr>建立表达式7*(5-2)-8/2树过程中，两个栈中内容的变化：</vt:lpstr>
      <vt:lpstr>表达式树的建立算法思路总结：和后缀式的建立逻辑一致</vt:lpstr>
      <vt:lpstr>表达式树的建立算法思路：</vt:lpstr>
      <vt:lpstr>建立表达式树算法的实现：</vt:lpstr>
      <vt:lpstr>建立表达式树算法的实现：</vt:lpstr>
      <vt:lpstr>PowerPoint 演示文稿</vt:lpstr>
      <vt:lpstr>PowerPoint 演示文稿</vt:lpstr>
      <vt:lpstr>PowerPoint 演示文稿</vt:lpstr>
      <vt:lpstr>根据表达式树计算表达式的值：</vt:lpstr>
      <vt:lpstr>示例：</vt:lpstr>
      <vt:lpstr>计算表达式树算法的实现：</vt:lpstr>
      <vt:lpstr>PowerPoint 演示文稿</vt:lpstr>
      <vt:lpstr>PowerPoint 演示文稿</vt:lpstr>
      <vt:lpstr>(6+5*(4-2))/2*(8-4)的表达式树与后缀式:</vt:lpstr>
      <vt:lpstr>思考：如何根据以下的表达式树构建表达式？</vt:lpstr>
      <vt:lpstr>PowerPoint 演示文稿</vt:lpstr>
      <vt:lpstr>等价关系：</vt:lpstr>
      <vt:lpstr>等价关系示例：</vt:lpstr>
      <vt:lpstr>等价类：</vt:lpstr>
      <vt:lpstr>不相交集：</vt:lpstr>
      <vt:lpstr>并查集：</vt:lpstr>
      <vt:lpstr>存储：</vt:lpstr>
      <vt:lpstr>存储：</vt:lpstr>
      <vt:lpstr>存储：</vt:lpstr>
      <vt:lpstr>树形存储的不相交集的基本操作算法：</vt:lpstr>
      <vt:lpstr>顺序存储和树形存储的优缺点：</vt:lpstr>
      <vt:lpstr>树形存储的不相交集的基本操作算法的优化：</vt:lpstr>
      <vt:lpstr>合并算法优化后示例：</vt:lpstr>
      <vt:lpstr>树形存储的不相交集的基本操作算法的优化：</vt:lpstr>
      <vt:lpstr>树形存储的不相交集的基本操作算法的优化：</vt:lpstr>
      <vt:lpstr>思考：</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寒 王</cp:lastModifiedBy>
  <cp:revision>745</cp:revision>
  <dcterms:created xsi:type="dcterms:W3CDTF">2016-04-20T02:59:17Z</dcterms:created>
  <dcterms:modified xsi:type="dcterms:W3CDTF">2025-06-10T06:07:00Z</dcterms:modified>
</cp:coreProperties>
</file>